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8"/>
  </p:notesMasterIdLst>
  <p:sldIdLst>
    <p:sldId id="272" r:id="rId2"/>
    <p:sldId id="279" r:id="rId3"/>
    <p:sldId id="259" r:id="rId4"/>
    <p:sldId id="260" r:id="rId5"/>
    <p:sldId id="262" r:id="rId6"/>
    <p:sldId id="281" r:id="rId7"/>
    <p:sldId id="282" r:id="rId8"/>
    <p:sldId id="283" r:id="rId9"/>
    <p:sldId id="264" r:id="rId10"/>
    <p:sldId id="265" r:id="rId11"/>
    <p:sldId id="273" r:id="rId12"/>
    <p:sldId id="257" r:id="rId13"/>
    <p:sldId id="258" r:id="rId14"/>
    <p:sldId id="267" r:id="rId15"/>
    <p:sldId id="275" r:id="rId16"/>
    <p:sldId id="280" r:id="rId17"/>
    <p:sldId id="274" r:id="rId18"/>
    <p:sldId id="266" r:id="rId19"/>
    <p:sldId id="276" r:id="rId20"/>
    <p:sldId id="278" r:id="rId21"/>
    <p:sldId id="277" r:id="rId22"/>
    <p:sldId id="284" r:id="rId23"/>
    <p:sldId id="285" r:id="rId24"/>
    <p:sldId id="286" r:id="rId25"/>
    <p:sldId id="287" r:id="rId26"/>
    <p:sldId id="268" r:id="rId2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767" autoAdjust="0"/>
  </p:normalViewPr>
  <p:slideViewPr>
    <p:cSldViewPr>
      <p:cViewPr varScale="1">
        <p:scale>
          <a:sx n="61" d="100"/>
          <a:sy n="61" d="100"/>
        </p:scale>
        <p:origin x="-94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25F7BA-46D7-4B06-BEA7-CA9AFB3DFA49}" type="datetimeFigureOut">
              <a:rPr lang="ru-RU" smtClean="0"/>
              <a:pPr/>
              <a:t>20.11.2018</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4BACDF-7E5E-4094-89D6-370EF00E321A}"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B50381AD-3502-405C-9A4B-4A38D0F14664}" type="slidenum">
              <a:rPr lang="ru-RU" smtClean="0"/>
              <a:pPr/>
              <a:t>16</a:t>
            </a:fld>
            <a:endParaRPr lang="ru-RU"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r>
              <a:rPr lang="ru-RU" smtClean="0"/>
              <a:t>Перед родительским собранием детям предлагается опросник «Чувства в школе», а на собрании родителям предлагается «рейтинг» чувств, которые дети преимущественно испытывают в школе.  Преобладающие чувства (отмечающиеся более чем у  45-50% детей класса) выделяются в списке другим цветом, например, красным. Осуществляется краткий анализ результатов.</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F34BACDF-7E5E-4094-89D6-370EF00E321A}" type="slidenum">
              <a:rPr lang="ru-RU" smtClean="0"/>
              <a:pPr/>
              <a:t>26</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CDBB05C-72F0-40A2-9F42-8E04CD926489}" type="datetimeFigureOut">
              <a:rPr lang="ru-RU" smtClean="0"/>
              <a:pPr/>
              <a:t>20.11.2018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0F592E-018F-4B3B-93FD-AF3F78E964AD}" type="slidenum">
              <a:rPr lang="ru-RU" smtClean="0"/>
              <a:pPr/>
              <a:t>‹#›</a:t>
            </a:fld>
            <a:endParaRPr lang="ru-RU"/>
          </a:p>
        </p:txBody>
      </p:sp>
    </p:spTree>
  </p:cSld>
  <p:clrMapOvr>
    <a:masterClrMapping/>
  </p:clrMapOvr>
  <p:transition>
    <p:pull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CDBB05C-72F0-40A2-9F42-8E04CD926489}" type="datetimeFigureOut">
              <a:rPr lang="ru-RU" smtClean="0"/>
              <a:pPr/>
              <a:t>20.11.2018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0F592E-018F-4B3B-93FD-AF3F78E964AD}" type="slidenum">
              <a:rPr lang="ru-RU" smtClean="0"/>
              <a:pPr/>
              <a:t>‹#›</a:t>
            </a:fld>
            <a:endParaRPr lang="ru-RU"/>
          </a:p>
        </p:txBody>
      </p:sp>
    </p:spTree>
  </p:cSld>
  <p:clrMapOvr>
    <a:masterClrMapping/>
  </p:clrMapOvr>
  <p:transition>
    <p:pull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CDBB05C-72F0-40A2-9F42-8E04CD926489}" type="datetimeFigureOut">
              <a:rPr lang="ru-RU" smtClean="0"/>
              <a:pPr/>
              <a:t>20.11.2018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0F592E-018F-4B3B-93FD-AF3F78E964AD}" type="slidenum">
              <a:rPr lang="ru-RU" smtClean="0"/>
              <a:pPr/>
              <a:t>‹#›</a:t>
            </a:fld>
            <a:endParaRPr lang="ru-RU"/>
          </a:p>
        </p:txBody>
      </p:sp>
    </p:spTree>
  </p:cSld>
  <p:clrMapOvr>
    <a:masterClrMapping/>
  </p:clrMapOvr>
  <p:transition>
    <p:pull dir="r"/>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Заголовок, текст и 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648200" y="1600200"/>
            <a:ext cx="4038600" cy="21859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quarter" idx="3"/>
          </p:nvPr>
        </p:nvSpPr>
        <p:spPr>
          <a:xfrm>
            <a:off x="4648200" y="3938588"/>
            <a:ext cx="4038600" cy="21875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Rectangle 4"/>
          <p:cNvSpPr>
            <a:spLocks noGrp="1" noChangeArrowheads="1"/>
          </p:cNvSpPr>
          <p:nvPr>
            <p:ph type="dt" sz="half" idx="10"/>
          </p:nvPr>
        </p:nvSpPr>
        <p:spPr>
          <a:ln/>
        </p:spPr>
        <p:txBody>
          <a:bodyPr/>
          <a:lstStyle>
            <a:lvl1pPr>
              <a:defRPr/>
            </a:lvl1pPr>
          </a:lstStyle>
          <a:p>
            <a:pPr>
              <a:defRPr/>
            </a:pPr>
            <a:endParaRPr lang="ru-RU"/>
          </a:p>
        </p:txBody>
      </p:sp>
      <p:sp>
        <p:nvSpPr>
          <p:cNvPr id="7" name="Rectangle 5"/>
          <p:cNvSpPr>
            <a:spLocks noGrp="1" noChangeArrowheads="1"/>
          </p:cNvSpPr>
          <p:nvPr>
            <p:ph type="ftr" sz="quarter" idx="11"/>
          </p:nvPr>
        </p:nvSpPr>
        <p:spPr>
          <a:ln/>
        </p:spPr>
        <p:txBody>
          <a:bodyPr/>
          <a:lstStyle>
            <a:lvl1pPr>
              <a:defRPr/>
            </a:lvl1pPr>
          </a:lstStyle>
          <a:p>
            <a:pPr>
              <a:defRPr/>
            </a:pPr>
            <a:endParaRPr lang="ru-RU"/>
          </a:p>
        </p:txBody>
      </p:sp>
      <p:sp>
        <p:nvSpPr>
          <p:cNvPr id="8" name="Rectangle 6"/>
          <p:cNvSpPr>
            <a:spLocks noGrp="1" noChangeArrowheads="1"/>
          </p:cNvSpPr>
          <p:nvPr>
            <p:ph type="sldNum" sz="quarter" idx="12"/>
          </p:nvPr>
        </p:nvSpPr>
        <p:spPr>
          <a:ln/>
        </p:spPr>
        <p:txBody>
          <a:bodyPr/>
          <a:lstStyle>
            <a:lvl1pPr>
              <a:defRPr/>
            </a:lvl1pPr>
          </a:lstStyle>
          <a:p>
            <a:pPr>
              <a:defRPr/>
            </a:pPr>
            <a:fld id="{43F8ED1A-5063-40D3-9A4B-A936850BC5F0}"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CDBB05C-72F0-40A2-9F42-8E04CD926489}" type="datetimeFigureOut">
              <a:rPr lang="ru-RU" smtClean="0"/>
              <a:pPr/>
              <a:t>20.11.2018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0F592E-018F-4B3B-93FD-AF3F78E964AD}" type="slidenum">
              <a:rPr lang="ru-RU" smtClean="0"/>
              <a:pPr/>
              <a:t>‹#›</a:t>
            </a:fld>
            <a:endParaRPr lang="ru-RU"/>
          </a:p>
        </p:txBody>
      </p:sp>
    </p:spTree>
  </p:cSld>
  <p:clrMapOvr>
    <a:masterClrMapping/>
  </p:clrMapOvr>
  <p:transition>
    <p:pull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CDBB05C-72F0-40A2-9F42-8E04CD926489}" type="datetimeFigureOut">
              <a:rPr lang="ru-RU" smtClean="0"/>
              <a:pPr/>
              <a:t>20.11.2018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0F592E-018F-4B3B-93FD-AF3F78E964AD}" type="slidenum">
              <a:rPr lang="ru-RU" smtClean="0"/>
              <a:pPr/>
              <a:t>‹#›</a:t>
            </a:fld>
            <a:endParaRPr lang="ru-RU"/>
          </a:p>
        </p:txBody>
      </p:sp>
    </p:spTree>
  </p:cSld>
  <p:clrMapOvr>
    <a:masterClrMapping/>
  </p:clrMapOvr>
  <p:transition>
    <p:pull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CDBB05C-72F0-40A2-9F42-8E04CD926489}" type="datetimeFigureOut">
              <a:rPr lang="ru-RU" smtClean="0"/>
              <a:pPr/>
              <a:t>20.11.2018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70F592E-018F-4B3B-93FD-AF3F78E964AD}" type="slidenum">
              <a:rPr lang="ru-RU" smtClean="0"/>
              <a:pPr/>
              <a:t>‹#›</a:t>
            </a:fld>
            <a:endParaRPr lang="ru-RU"/>
          </a:p>
        </p:txBody>
      </p:sp>
    </p:spTree>
  </p:cSld>
  <p:clrMapOvr>
    <a:masterClrMapping/>
  </p:clrMapOvr>
  <p:transition>
    <p:pull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CDBB05C-72F0-40A2-9F42-8E04CD926489}" type="datetimeFigureOut">
              <a:rPr lang="ru-RU" smtClean="0"/>
              <a:pPr/>
              <a:t>20.11.2018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70F592E-018F-4B3B-93FD-AF3F78E964AD}" type="slidenum">
              <a:rPr lang="ru-RU" smtClean="0"/>
              <a:pPr/>
              <a:t>‹#›</a:t>
            </a:fld>
            <a:endParaRPr lang="ru-RU"/>
          </a:p>
        </p:txBody>
      </p:sp>
    </p:spTree>
  </p:cSld>
  <p:clrMapOvr>
    <a:masterClrMapping/>
  </p:clrMapOvr>
  <p:transition>
    <p:pull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CDBB05C-72F0-40A2-9F42-8E04CD926489}" type="datetimeFigureOut">
              <a:rPr lang="ru-RU" smtClean="0"/>
              <a:pPr/>
              <a:t>20.11.2018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70F592E-018F-4B3B-93FD-AF3F78E964AD}" type="slidenum">
              <a:rPr lang="ru-RU" smtClean="0"/>
              <a:pPr/>
              <a:t>‹#›</a:t>
            </a:fld>
            <a:endParaRPr lang="ru-RU"/>
          </a:p>
        </p:txBody>
      </p:sp>
    </p:spTree>
  </p:cSld>
  <p:clrMapOvr>
    <a:masterClrMapping/>
  </p:clrMapOvr>
  <p:transition>
    <p:pull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CDBB05C-72F0-40A2-9F42-8E04CD926489}" type="datetimeFigureOut">
              <a:rPr lang="ru-RU" smtClean="0"/>
              <a:pPr/>
              <a:t>20.11.2018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70F592E-018F-4B3B-93FD-AF3F78E964AD}" type="slidenum">
              <a:rPr lang="ru-RU" smtClean="0"/>
              <a:pPr/>
              <a:t>‹#›</a:t>
            </a:fld>
            <a:endParaRPr lang="ru-RU"/>
          </a:p>
        </p:txBody>
      </p:sp>
    </p:spTree>
  </p:cSld>
  <p:clrMapOvr>
    <a:masterClrMapping/>
  </p:clrMapOvr>
  <p:transition>
    <p:pull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CDBB05C-72F0-40A2-9F42-8E04CD926489}" type="datetimeFigureOut">
              <a:rPr lang="ru-RU" smtClean="0"/>
              <a:pPr/>
              <a:t>20.11.2018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70F592E-018F-4B3B-93FD-AF3F78E964AD}" type="slidenum">
              <a:rPr lang="ru-RU" smtClean="0"/>
              <a:pPr/>
              <a:t>‹#›</a:t>
            </a:fld>
            <a:endParaRPr lang="ru-RU"/>
          </a:p>
        </p:txBody>
      </p:sp>
    </p:spTree>
  </p:cSld>
  <p:clrMapOvr>
    <a:masterClrMapping/>
  </p:clrMapOvr>
  <p:transition>
    <p:pull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CDBB05C-72F0-40A2-9F42-8E04CD926489}" type="datetimeFigureOut">
              <a:rPr lang="ru-RU" smtClean="0"/>
              <a:pPr/>
              <a:t>20.11.2018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70F592E-018F-4B3B-93FD-AF3F78E964AD}" type="slidenum">
              <a:rPr lang="ru-RU" smtClean="0"/>
              <a:pPr/>
              <a:t>‹#›</a:t>
            </a:fld>
            <a:endParaRPr lang="ru-RU"/>
          </a:p>
        </p:txBody>
      </p:sp>
    </p:spTree>
  </p:cSld>
  <p:clrMapOvr>
    <a:masterClrMapping/>
  </p:clrMapOvr>
  <p:transition>
    <p:pull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DBB05C-72F0-40A2-9F42-8E04CD926489}" type="datetimeFigureOut">
              <a:rPr lang="ru-RU" smtClean="0"/>
              <a:pPr/>
              <a:t>20.11.2018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0F592E-018F-4B3B-93FD-AF3F78E964AD}"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Lst>
  <p:transition>
    <p:pull dir="r"/>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00034" y="214290"/>
            <a:ext cx="8507441" cy="2714644"/>
          </a:xfrm>
        </p:spPr>
        <p:txBody>
          <a:bodyPr>
            <a:normAutofit fontScale="90000"/>
          </a:bodyPr>
          <a:lstStyle/>
          <a:p>
            <a:pPr algn="ctr" eaLnBrk="1" hangingPunct="1"/>
            <a:r>
              <a:rPr lang="ru-RU" sz="6000" b="1" dirty="0" smtClean="0">
                <a:solidFill>
                  <a:srgbClr val="FF0000"/>
                </a:solidFill>
              </a:rPr>
              <a:t>Адаптация учащихся </a:t>
            </a:r>
            <a:br>
              <a:rPr lang="ru-RU" sz="6000" b="1" dirty="0" smtClean="0">
                <a:solidFill>
                  <a:srgbClr val="FF0000"/>
                </a:solidFill>
              </a:rPr>
            </a:br>
            <a:r>
              <a:rPr lang="ru-RU" sz="6000" b="1" dirty="0" smtClean="0">
                <a:solidFill>
                  <a:srgbClr val="FF0000"/>
                </a:solidFill>
              </a:rPr>
              <a:t>5-х классов.</a:t>
            </a:r>
            <a:br>
              <a:rPr lang="ru-RU" sz="6000" b="1" dirty="0" smtClean="0">
                <a:solidFill>
                  <a:srgbClr val="FF0000"/>
                </a:solidFill>
              </a:rPr>
            </a:br>
            <a:r>
              <a:rPr lang="ru-RU" sz="6000" b="1" dirty="0" smtClean="0">
                <a:solidFill>
                  <a:srgbClr val="FF0000"/>
                </a:solidFill>
              </a:rPr>
              <a:t>2018-2019г.</a:t>
            </a:r>
          </a:p>
        </p:txBody>
      </p:sp>
      <p:pic>
        <p:nvPicPr>
          <p:cNvPr id="2052" name="Picture 4"/>
          <p:cNvPicPr>
            <a:picLocks noChangeAspect="1" noChangeArrowheads="1"/>
          </p:cNvPicPr>
          <p:nvPr/>
        </p:nvPicPr>
        <p:blipFill>
          <a:blip r:embed="rId2" cstate="print"/>
          <a:srcRect/>
          <a:stretch>
            <a:fillRect/>
          </a:stretch>
        </p:blipFill>
        <p:spPr bwMode="auto">
          <a:xfrm>
            <a:off x="1547664" y="3140968"/>
            <a:ext cx="5328592" cy="3339207"/>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2000"/>
                                        <p:tgtEl>
                                          <p:spTgt spid="20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2052"/>
                                        </p:tgtEl>
                                        <p:attrNameLst>
                                          <p:attrName>style.visibility</p:attrName>
                                        </p:attrNameLst>
                                      </p:cBhvr>
                                      <p:to>
                                        <p:strVal val="visible"/>
                                      </p:to>
                                    </p:set>
                                    <p:animEffect transition="in" filter="diamond(in)">
                                      <p:cBhvr>
                                        <p:cTn id="12" dur="10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42853"/>
            <a:ext cx="7772400" cy="214313"/>
          </a:xfrm>
        </p:spPr>
        <p:txBody>
          <a:bodyPr>
            <a:normAutofit fontScale="90000"/>
          </a:bodyPr>
          <a:lstStyle/>
          <a:p>
            <a:endParaRPr lang="ru-RU" dirty="0"/>
          </a:p>
        </p:txBody>
      </p:sp>
      <p:sp>
        <p:nvSpPr>
          <p:cNvPr id="3" name="Подзаголовок 2"/>
          <p:cNvSpPr>
            <a:spLocks noGrp="1"/>
          </p:cNvSpPr>
          <p:nvPr>
            <p:ph type="subTitle" idx="1"/>
          </p:nvPr>
        </p:nvSpPr>
        <p:spPr>
          <a:xfrm>
            <a:off x="285720" y="428604"/>
            <a:ext cx="8643998" cy="6215106"/>
          </a:xfrm>
        </p:spPr>
        <p:txBody>
          <a:bodyPr/>
          <a:lstStyle/>
          <a:p>
            <a:endParaRPr lang="ru-RU" dirty="0" smtClean="0"/>
          </a:p>
          <a:p>
            <a:r>
              <a:rPr lang="ru-RU" sz="6600" dirty="0" smtClean="0">
                <a:solidFill>
                  <a:srgbClr val="FF0000"/>
                </a:solidFill>
              </a:rPr>
              <a:t>Диагностика</a:t>
            </a:r>
            <a:endParaRPr lang="ru-RU" sz="6600" dirty="0">
              <a:solidFill>
                <a:srgbClr val="FF0000"/>
              </a:solidFill>
            </a:endParaRPr>
          </a:p>
        </p:txBody>
      </p:sp>
      <p:sp>
        <p:nvSpPr>
          <p:cNvPr id="5" name="Улыбающееся лицо 4"/>
          <p:cNvSpPr/>
          <p:nvPr/>
        </p:nvSpPr>
        <p:spPr>
          <a:xfrm>
            <a:off x="3059832" y="2924944"/>
            <a:ext cx="3000396" cy="2786082"/>
          </a:xfrm>
          <a:prstGeom prst="smileyFac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Овал 5"/>
          <p:cNvSpPr/>
          <p:nvPr/>
        </p:nvSpPr>
        <p:spPr>
          <a:xfrm>
            <a:off x="4427984" y="4293096"/>
            <a:ext cx="144016"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ransition>
    <p:pull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
            <a:ext cx="7772400" cy="260647"/>
          </a:xfrm>
        </p:spPr>
        <p:txBody>
          <a:bodyPr>
            <a:normAutofit fontScale="90000"/>
          </a:bodyPr>
          <a:lstStyle/>
          <a:p>
            <a:endParaRPr lang="ru-RU" dirty="0"/>
          </a:p>
        </p:txBody>
      </p:sp>
      <p:sp>
        <p:nvSpPr>
          <p:cNvPr id="3" name="Подзаголовок 2"/>
          <p:cNvSpPr>
            <a:spLocks noGrp="1"/>
          </p:cNvSpPr>
          <p:nvPr>
            <p:ph type="subTitle" idx="1"/>
          </p:nvPr>
        </p:nvSpPr>
        <p:spPr>
          <a:xfrm>
            <a:off x="395536" y="476672"/>
            <a:ext cx="8424936" cy="6120680"/>
          </a:xfrm>
        </p:spPr>
        <p:txBody>
          <a:bodyPr>
            <a:normAutofit fontScale="92500" lnSpcReduction="10000"/>
          </a:bodyPr>
          <a:lstStyle/>
          <a:p>
            <a:r>
              <a:rPr lang="ru-RU" b="1" dirty="0" smtClean="0">
                <a:solidFill>
                  <a:srgbClr val="FF0000"/>
                </a:solidFill>
              </a:rPr>
              <a:t>Для изучения уровня адаптации учащихся 5-х классов к переходу на среднюю ступень обучения, были  проведены    следующие диагностические исследования:  </a:t>
            </a:r>
          </a:p>
          <a:p>
            <a:pPr algn="l"/>
            <a:r>
              <a:rPr lang="ru-RU" b="1" dirty="0" smtClean="0">
                <a:solidFill>
                  <a:srgbClr val="002060"/>
                </a:solidFill>
              </a:rPr>
              <a:t>1.Лусканова Н.Г. «Изучение уровня школьной мотивации». </a:t>
            </a:r>
          </a:p>
          <a:p>
            <a:pPr algn="l"/>
            <a:r>
              <a:rPr lang="ru-RU" b="1" dirty="0" smtClean="0">
                <a:solidFill>
                  <a:srgbClr val="002060"/>
                </a:solidFill>
              </a:rPr>
              <a:t>2.А.М.Прихожан «Удовлетворенность школьным обучением».</a:t>
            </a:r>
          </a:p>
          <a:p>
            <a:pPr algn="l"/>
            <a:r>
              <a:rPr lang="ru-RU" b="1" dirty="0" smtClean="0">
                <a:solidFill>
                  <a:srgbClr val="002060"/>
                </a:solidFill>
              </a:rPr>
              <a:t>3.«Социометрия».</a:t>
            </a:r>
          </a:p>
          <a:p>
            <a:pPr algn="l"/>
            <a:r>
              <a:rPr lang="ru-RU" b="1" dirty="0" smtClean="0">
                <a:solidFill>
                  <a:srgbClr val="002060"/>
                </a:solidFill>
              </a:rPr>
              <a:t>4.«Социализация  личности» Андреев А.</a:t>
            </a:r>
          </a:p>
          <a:p>
            <a:pPr algn="l"/>
            <a:r>
              <a:rPr lang="ru-RU" b="1" dirty="0" smtClean="0">
                <a:solidFill>
                  <a:srgbClr val="002060"/>
                </a:solidFill>
              </a:rPr>
              <a:t>5.Графич.тест «Моя семья»,»</a:t>
            </a:r>
            <a:r>
              <a:rPr lang="ru-RU" b="1" dirty="0" err="1" smtClean="0">
                <a:solidFill>
                  <a:srgbClr val="002060"/>
                </a:solidFill>
              </a:rPr>
              <a:t>Дом,дерево,человек</a:t>
            </a:r>
            <a:r>
              <a:rPr lang="ru-RU" b="1" dirty="0" smtClean="0">
                <a:solidFill>
                  <a:srgbClr val="002060"/>
                </a:solidFill>
              </a:rPr>
              <a:t>», «Несуществующее животное»  </a:t>
            </a:r>
          </a:p>
          <a:p>
            <a:pPr algn="l"/>
            <a:endParaRPr lang="ru-RU" dirty="0">
              <a:solidFill>
                <a:srgbClr val="00B050"/>
              </a:solidFill>
            </a:endParaRPr>
          </a:p>
        </p:txBody>
      </p:sp>
    </p:spTree>
  </p:cSld>
  <p:clrMapOvr>
    <a:masterClrMapping/>
  </p:clrMapOvr>
  <p:transition>
    <p:pull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42853"/>
            <a:ext cx="7772400" cy="928693"/>
          </a:xfrm>
        </p:spPr>
        <p:txBody>
          <a:bodyPr>
            <a:noAutofit/>
          </a:bodyPr>
          <a:lstStyle/>
          <a:p>
            <a:r>
              <a:rPr lang="ru-RU" sz="3600" dirty="0" smtClean="0">
                <a:solidFill>
                  <a:srgbClr val="FF0000"/>
                </a:solidFill>
              </a:rPr>
              <a:t>Уровень  мотивации</a:t>
            </a:r>
            <a:br>
              <a:rPr lang="ru-RU" sz="3600" dirty="0" smtClean="0">
                <a:solidFill>
                  <a:srgbClr val="FF0000"/>
                </a:solidFill>
              </a:rPr>
            </a:br>
            <a:r>
              <a:rPr lang="ru-RU" sz="3600" dirty="0" smtClean="0">
                <a:solidFill>
                  <a:srgbClr val="FF0000"/>
                </a:solidFill>
              </a:rPr>
              <a:t>октябрь 2018-2019 г.</a:t>
            </a:r>
            <a:endParaRPr lang="ru-RU" sz="3600" dirty="0">
              <a:solidFill>
                <a:srgbClr val="FF0000"/>
              </a:solidFill>
            </a:endParaRPr>
          </a:p>
        </p:txBody>
      </p:sp>
      <p:sp>
        <p:nvSpPr>
          <p:cNvPr id="3" name="Подзаголовок 2"/>
          <p:cNvSpPr>
            <a:spLocks noGrp="1"/>
          </p:cNvSpPr>
          <p:nvPr>
            <p:ph type="subTitle" idx="1"/>
          </p:nvPr>
        </p:nvSpPr>
        <p:spPr>
          <a:xfrm>
            <a:off x="357158" y="1357298"/>
            <a:ext cx="8358246" cy="5143536"/>
          </a:xfrm>
        </p:spPr>
        <p:txBody>
          <a:bodyPr/>
          <a:lstStyle/>
          <a:p>
            <a:endParaRPr lang="ru-RU" dirty="0"/>
          </a:p>
        </p:txBody>
      </p:sp>
      <p:graphicFrame>
        <p:nvGraphicFramePr>
          <p:cNvPr id="4" name="Таблица 3"/>
          <p:cNvGraphicFramePr>
            <a:graphicFrameLocks noGrp="1"/>
          </p:cNvGraphicFramePr>
          <p:nvPr/>
        </p:nvGraphicFramePr>
        <p:xfrm>
          <a:off x="251521" y="1357299"/>
          <a:ext cx="8463882" cy="5143536"/>
        </p:xfrm>
        <a:graphic>
          <a:graphicData uri="http://schemas.openxmlformats.org/drawingml/2006/table">
            <a:tbl>
              <a:tblPr firstRow="1" bandRow="1">
                <a:tableStyleId>{5C22544A-7EE6-4342-B048-85BDC9FD1C3A}</a:tableStyleId>
              </a:tblPr>
              <a:tblGrid>
                <a:gridCol w="1111987"/>
                <a:gridCol w="1425659"/>
                <a:gridCol w="1593382"/>
                <a:gridCol w="1509519"/>
                <a:gridCol w="1509519"/>
                <a:gridCol w="1313816"/>
              </a:tblGrid>
              <a:tr h="676860">
                <a:tc>
                  <a:txBody>
                    <a:bodyPr/>
                    <a:lstStyle/>
                    <a:p>
                      <a:r>
                        <a:rPr lang="ru-RU" b="1" dirty="0" smtClean="0">
                          <a:solidFill>
                            <a:srgbClr val="002060"/>
                          </a:solidFill>
                        </a:rPr>
                        <a:t>Класс</a:t>
                      </a:r>
                      <a:endParaRPr lang="ru-RU" b="1" dirty="0">
                        <a:solidFill>
                          <a:srgbClr val="002060"/>
                        </a:solidFill>
                      </a:endParaRPr>
                    </a:p>
                  </a:txBody>
                  <a:tcPr/>
                </a:tc>
                <a:tc>
                  <a:txBody>
                    <a:bodyPr/>
                    <a:lstStyle/>
                    <a:p>
                      <a:r>
                        <a:rPr lang="ru-RU" b="1" dirty="0" smtClean="0">
                          <a:solidFill>
                            <a:srgbClr val="002060"/>
                          </a:solidFill>
                        </a:rPr>
                        <a:t>Высокий</a:t>
                      </a:r>
                      <a:endParaRPr lang="ru-RU" b="1" dirty="0">
                        <a:solidFill>
                          <a:srgbClr val="002060"/>
                        </a:solidFill>
                      </a:endParaRPr>
                    </a:p>
                  </a:txBody>
                  <a:tcPr/>
                </a:tc>
                <a:tc>
                  <a:txBody>
                    <a:bodyPr/>
                    <a:lstStyle/>
                    <a:p>
                      <a:r>
                        <a:rPr lang="ru-RU" b="1" dirty="0" smtClean="0">
                          <a:solidFill>
                            <a:srgbClr val="002060"/>
                          </a:solidFill>
                        </a:rPr>
                        <a:t>Выше среднего</a:t>
                      </a:r>
                      <a:endParaRPr lang="ru-RU" b="1" dirty="0">
                        <a:solidFill>
                          <a:srgbClr val="002060"/>
                        </a:solidFill>
                      </a:endParaRPr>
                    </a:p>
                  </a:txBody>
                  <a:tcPr/>
                </a:tc>
                <a:tc>
                  <a:txBody>
                    <a:bodyPr/>
                    <a:lstStyle/>
                    <a:p>
                      <a:r>
                        <a:rPr lang="ru-RU" b="1" dirty="0" smtClean="0">
                          <a:solidFill>
                            <a:srgbClr val="002060"/>
                          </a:solidFill>
                        </a:rPr>
                        <a:t>Средний</a:t>
                      </a:r>
                      <a:endParaRPr lang="ru-RU" b="1" dirty="0">
                        <a:solidFill>
                          <a:srgbClr val="002060"/>
                        </a:solidFill>
                      </a:endParaRPr>
                    </a:p>
                  </a:txBody>
                  <a:tcPr/>
                </a:tc>
                <a:tc>
                  <a:txBody>
                    <a:bodyPr/>
                    <a:lstStyle/>
                    <a:p>
                      <a:r>
                        <a:rPr lang="ru-RU" b="1" dirty="0" smtClean="0">
                          <a:solidFill>
                            <a:srgbClr val="002060"/>
                          </a:solidFill>
                        </a:rPr>
                        <a:t>Ниже среднего</a:t>
                      </a:r>
                      <a:endParaRPr lang="ru-RU" b="1" dirty="0">
                        <a:solidFill>
                          <a:srgbClr val="002060"/>
                        </a:solidFill>
                      </a:endParaRPr>
                    </a:p>
                  </a:txBody>
                  <a:tcPr/>
                </a:tc>
                <a:tc>
                  <a:txBody>
                    <a:bodyPr/>
                    <a:lstStyle/>
                    <a:p>
                      <a:r>
                        <a:rPr lang="ru-RU" b="1" dirty="0" smtClean="0">
                          <a:solidFill>
                            <a:srgbClr val="002060"/>
                          </a:solidFill>
                        </a:rPr>
                        <a:t>Низкий</a:t>
                      </a:r>
                      <a:endParaRPr lang="ru-RU" b="1" dirty="0">
                        <a:solidFill>
                          <a:srgbClr val="002060"/>
                        </a:solidFill>
                      </a:endParaRPr>
                    </a:p>
                  </a:txBody>
                  <a:tcPr/>
                </a:tc>
              </a:tr>
              <a:tr h="1488892">
                <a:tc>
                  <a:txBody>
                    <a:bodyPr/>
                    <a:lstStyle/>
                    <a:p>
                      <a:r>
                        <a:rPr lang="ru-RU" sz="2800" b="1" dirty="0" smtClean="0">
                          <a:solidFill>
                            <a:srgbClr val="002060"/>
                          </a:solidFill>
                        </a:rPr>
                        <a:t>5 А</a:t>
                      </a:r>
                    </a:p>
                    <a:p>
                      <a:endParaRPr lang="ru-RU" sz="2800" b="1" dirty="0" smtClean="0">
                        <a:solidFill>
                          <a:srgbClr val="002060"/>
                        </a:solidFill>
                      </a:endParaRPr>
                    </a:p>
                    <a:p>
                      <a:endParaRPr lang="ru-RU" sz="2800" b="1" dirty="0">
                        <a:solidFill>
                          <a:srgbClr val="002060"/>
                        </a:solidFill>
                      </a:endParaRPr>
                    </a:p>
                  </a:txBody>
                  <a:tcPr/>
                </a:tc>
                <a:tc>
                  <a:txBody>
                    <a:bodyPr/>
                    <a:lstStyle/>
                    <a:p>
                      <a:r>
                        <a:rPr lang="ru-RU" sz="2800" b="1" dirty="0" smtClean="0">
                          <a:solidFill>
                            <a:srgbClr val="002060"/>
                          </a:solidFill>
                        </a:rPr>
                        <a:t>1</a:t>
                      </a:r>
                      <a:endParaRPr lang="ru-RU" sz="2800" b="1" dirty="0">
                        <a:solidFill>
                          <a:srgbClr val="002060"/>
                        </a:solidFill>
                      </a:endParaRPr>
                    </a:p>
                  </a:txBody>
                  <a:tcPr/>
                </a:tc>
                <a:tc>
                  <a:txBody>
                    <a:bodyPr/>
                    <a:lstStyle/>
                    <a:p>
                      <a:r>
                        <a:rPr lang="ru-RU" sz="2800" b="1" dirty="0" smtClean="0">
                          <a:solidFill>
                            <a:srgbClr val="002060"/>
                          </a:solidFill>
                        </a:rPr>
                        <a:t>9</a:t>
                      </a:r>
                      <a:endParaRPr lang="ru-RU" sz="2800" b="1" dirty="0">
                        <a:solidFill>
                          <a:srgbClr val="002060"/>
                        </a:solidFill>
                      </a:endParaRPr>
                    </a:p>
                  </a:txBody>
                  <a:tcPr/>
                </a:tc>
                <a:tc>
                  <a:txBody>
                    <a:bodyPr/>
                    <a:lstStyle/>
                    <a:p>
                      <a:r>
                        <a:rPr lang="ru-RU" sz="2800" b="1" dirty="0" smtClean="0">
                          <a:solidFill>
                            <a:srgbClr val="002060"/>
                          </a:solidFill>
                        </a:rPr>
                        <a:t>10</a:t>
                      </a:r>
                      <a:endParaRPr lang="ru-RU" sz="2800" b="1" dirty="0">
                        <a:solidFill>
                          <a:srgbClr val="002060"/>
                        </a:solidFill>
                      </a:endParaRPr>
                    </a:p>
                  </a:txBody>
                  <a:tcPr/>
                </a:tc>
                <a:tc>
                  <a:txBody>
                    <a:bodyPr/>
                    <a:lstStyle/>
                    <a:p>
                      <a:r>
                        <a:rPr lang="ru-RU" sz="2800" b="1" dirty="0" smtClean="0">
                          <a:solidFill>
                            <a:srgbClr val="002060"/>
                          </a:solidFill>
                        </a:rPr>
                        <a:t>0</a:t>
                      </a:r>
                      <a:endParaRPr lang="ru-RU" sz="2800" b="1" dirty="0">
                        <a:solidFill>
                          <a:srgbClr val="002060"/>
                        </a:solidFill>
                      </a:endParaRPr>
                    </a:p>
                  </a:txBody>
                  <a:tcPr/>
                </a:tc>
                <a:tc>
                  <a:txBody>
                    <a:bodyPr/>
                    <a:lstStyle/>
                    <a:p>
                      <a:r>
                        <a:rPr lang="ru-RU" sz="2800" b="1" dirty="0" smtClean="0">
                          <a:solidFill>
                            <a:srgbClr val="002060"/>
                          </a:solidFill>
                        </a:rPr>
                        <a:t>1</a:t>
                      </a:r>
                      <a:endParaRPr lang="ru-RU" sz="2800" b="1" dirty="0">
                        <a:solidFill>
                          <a:srgbClr val="002060"/>
                        </a:solidFill>
                      </a:endParaRPr>
                    </a:p>
                  </a:txBody>
                  <a:tcPr/>
                </a:tc>
              </a:tr>
              <a:tr h="1488892">
                <a:tc>
                  <a:txBody>
                    <a:bodyPr/>
                    <a:lstStyle/>
                    <a:p>
                      <a:r>
                        <a:rPr lang="ru-RU" sz="2800" b="1" dirty="0" smtClean="0">
                          <a:solidFill>
                            <a:srgbClr val="002060"/>
                          </a:solidFill>
                        </a:rPr>
                        <a:t>5 Б</a:t>
                      </a:r>
                    </a:p>
                    <a:p>
                      <a:endParaRPr lang="ru-RU" sz="2800" b="1" dirty="0" smtClean="0">
                        <a:solidFill>
                          <a:srgbClr val="002060"/>
                        </a:solidFill>
                      </a:endParaRPr>
                    </a:p>
                    <a:p>
                      <a:endParaRPr lang="ru-RU" sz="2800" b="1" dirty="0">
                        <a:solidFill>
                          <a:srgbClr val="002060"/>
                        </a:solidFill>
                      </a:endParaRPr>
                    </a:p>
                  </a:txBody>
                  <a:tcPr/>
                </a:tc>
                <a:tc>
                  <a:txBody>
                    <a:bodyPr/>
                    <a:lstStyle/>
                    <a:p>
                      <a:r>
                        <a:rPr lang="ru-RU" sz="2800" b="1" dirty="0" smtClean="0">
                          <a:solidFill>
                            <a:srgbClr val="002060"/>
                          </a:solidFill>
                        </a:rPr>
                        <a:t>3</a:t>
                      </a:r>
                      <a:endParaRPr lang="ru-RU" sz="2800" b="1" dirty="0">
                        <a:solidFill>
                          <a:srgbClr val="002060"/>
                        </a:solidFill>
                      </a:endParaRPr>
                    </a:p>
                  </a:txBody>
                  <a:tcPr/>
                </a:tc>
                <a:tc>
                  <a:txBody>
                    <a:bodyPr/>
                    <a:lstStyle/>
                    <a:p>
                      <a:r>
                        <a:rPr lang="ru-RU" sz="2800" b="1" dirty="0" smtClean="0">
                          <a:solidFill>
                            <a:srgbClr val="002060"/>
                          </a:solidFill>
                        </a:rPr>
                        <a:t>2</a:t>
                      </a:r>
                      <a:endParaRPr lang="ru-RU" sz="2800" b="1" dirty="0">
                        <a:solidFill>
                          <a:srgbClr val="002060"/>
                        </a:solidFill>
                      </a:endParaRPr>
                    </a:p>
                  </a:txBody>
                  <a:tcPr/>
                </a:tc>
                <a:tc>
                  <a:txBody>
                    <a:bodyPr/>
                    <a:lstStyle/>
                    <a:p>
                      <a:r>
                        <a:rPr lang="ru-RU" sz="2800" b="1" dirty="0" smtClean="0">
                          <a:solidFill>
                            <a:srgbClr val="002060"/>
                          </a:solidFill>
                        </a:rPr>
                        <a:t>5</a:t>
                      </a:r>
                      <a:endParaRPr lang="ru-RU" sz="2800" b="1" dirty="0">
                        <a:solidFill>
                          <a:srgbClr val="002060"/>
                        </a:solidFill>
                      </a:endParaRPr>
                    </a:p>
                  </a:txBody>
                  <a:tcPr/>
                </a:tc>
                <a:tc>
                  <a:txBody>
                    <a:bodyPr/>
                    <a:lstStyle/>
                    <a:p>
                      <a:r>
                        <a:rPr lang="ru-RU" sz="2800" b="1" dirty="0" smtClean="0">
                          <a:solidFill>
                            <a:srgbClr val="002060"/>
                          </a:solidFill>
                        </a:rPr>
                        <a:t>1</a:t>
                      </a:r>
                      <a:endParaRPr lang="ru-RU" sz="2800" b="1" dirty="0">
                        <a:solidFill>
                          <a:srgbClr val="002060"/>
                        </a:solidFill>
                      </a:endParaRPr>
                    </a:p>
                  </a:txBody>
                  <a:tcPr/>
                </a:tc>
                <a:tc>
                  <a:txBody>
                    <a:bodyPr/>
                    <a:lstStyle/>
                    <a:p>
                      <a:r>
                        <a:rPr lang="ru-RU" sz="2800" b="1" dirty="0" smtClean="0">
                          <a:solidFill>
                            <a:srgbClr val="002060"/>
                          </a:solidFill>
                        </a:rPr>
                        <a:t>0</a:t>
                      </a:r>
                      <a:endParaRPr lang="ru-RU" sz="2800" b="1" dirty="0">
                        <a:solidFill>
                          <a:srgbClr val="002060"/>
                        </a:solidFill>
                      </a:endParaRPr>
                    </a:p>
                  </a:txBody>
                  <a:tcPr/>
                </a:tc>
              </a:tr>
              <a:tr h="1488892">
                <a:tc>
                  <a:txBody>
                    <a:bodyPr/>
                    <a:lstStyle/>
                    <a:p>
                      <a:r>
                        <a:rPr lang="ru-RU" sz="2800" b="1" dirty="0" smtClean="0">
                          <a:solidFill>
                            <a:srgbClr val="002060"/>
                          </a:solidFill>
                        </a:rPr>
                        <a:t>5 В</a:t>
                      </a:r>
                    </a:p>
                    <a:p>
                      <a:endParaRPr lang="ru-RU" sz="2800" b="1" dirty="0" smtClean="0">
                        <a:solidFill>
                          <a:srgbClr val="002060"/>
                        </a:solidFill>
                      </a:endParaRPr>
                    </a:p>
                    <a:p>
                      <a:endParaRPr lang="ru-RU" sz="2800" b="1" dirty="0">
                        <a:solidFill>
                          <a:srgbClr val="002060"/>
                        </a:solidFill>
                      </a:endParaRPr>
                    </a:p>
                  </a:txBody>
                  <a:tcPr/>
                </a:tc>
                <a:tc>
                  <a:txBody>
                    <a:bodyPr/>
                    <a:lstStyle/>
                    <a:p>
                      <a:r>
                        <a:rPr lang="ru-RU" sz="2800" b="1" dirty="0" smtClean="0">
                          <a:solidFill>
                            <a:srgbClr val="002060"/>
                          </a:solidFill>
                        </a:rPr>
                        <a:t>1</a:t>
                      </a:r>
                      <a:endParaRPr lang="ru-RU" sz="2800" b="1" dirty="0">
                        <a:solidFill>
                          <a:srgbClr val="002060"/>
                        </a:solidFill>
                      </a:endParaRPr>
                    </a:p>
                  </a:txBody>
                  <a:tcPr/>
                </a:tc>
                <a:tc>
                  <a:txBody>
                    <a:bodyPr/>
                    <a:lstStyle/>
                    <a:p>
                      <a:r>
                        <a:rPr lang="ru-RU" sz="2800" b="1" dirty="0" smtClean="0">
                          <a:solidFill>
                            <a:srgbClr val="002060"/>
                          </a:solidFill>
                        </a:rPr>
                        <a:t>4</a:t>
                      </a:r>
                      <a:endParaRPr lang="ru-RU" sz="2800" b="1" dirty="0">
                        <a:solidFill>
                          <a:srgbClr val="002060"/>
                        </a:solidFill>
                      </a:endParaRPr>
                    </a:p>
                  </a:txBody>
                  <a:tcPr/>
                </a:tc>
                <a:tc>
                  <a:txBody>
                    <a:bodyPr/>
                    <a:lstStyle/>
                    <a:p>
                      <a:r>
                        <a:rPr lang="ru-RU" sz="2800" b="1" dirty="0" smtClean="0">
                          <a:solidFill>
                            <a:srgbClr val="002060"/>
                          </a:solidFill>
                        </a:rPr>
                        <a:t>8</a:t>
                      </a:r>
                      <a:endParaRPr lang="ru-RU" sz="2800" b="1" dirty="0">
                        <a:solidFill>
                          <a:srgbClr val="002060"/>
                        </a:solidFill>
                      </a:endParaRPr>
                    </a:p>
                  </a:txBody>
                  <a:tcPr/>
                </a:tc>
                <a:tc>
                  <a:txBody>
                    <a:bodyPr/>
                    <a:lstStyle/>
                    <a:p>
                      <a:r>
                        <a:rPr lang="ru-RU" sz="2800" b="1" dirty="0" smtClean="0">
                          <a:solidFill>
                            <a:srgbClr val="002060"/>
                          </a:solidFill>
                        </a:rPr>
                        <a:t>7</a:t>
                      </a:r>
                      <a:endParaRPr lang="ru-RU" sz="2800" b="1" dirty="0">
                        <a:solidFill>
                          <a:srgbClr val="002060"/>
                        </a:solidFill>
                      </a:endParaRPr>
                    </a:p>
                  </a:txBody>
                  <a:tcPr/>
                </a:tc>
                <a:tc>
                  <a:txBody>
                    <a:bodyPr/>
                    <a:lstStyle/>
                    <a:p>
                      <a:r>
                        <a:rPr lang="ru-RU" sz="2800" b="1" dirty="0" smtClean="0">
                          <a:solidFill>
                            <a:srgbClr val="002060"/>
                          </a:solidFill>
                        </a:rPr>
                        <a:t>0</a:t>
                      </a:r>
                      <a:endParaRPr lang="ru-RU" sz="2800" b="1" dirty="0">
                        <a:solidFill>
                          <a:srgbClr val="002060"/>
                        </a:solidFill>
                      </a:endParaRPr>
                    </a:p>
                  </a:txBody>
                  <a:tcPr/>
                </a:tc>
              </a:tr>
            </a:tbl>
          </a:graphicData>
        </a:graphic>
      </p:graphicFrame>
    </p:spTree>
  </p:cSld>
  <p:clrMapOvr>
    <a:masterClrMapping/>
  </p:clrMapOvr>
  <p:transition>
    <p:pull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42853"/>
            <a:ext cx="7772400" cy="928693"/>
          </a:xfrm>
        </p:spPr>
        <p:txBody>
          <a:bodyPr>
            <a:normAutofit fontScale="90000"/>
          </a:bodyPr>
          <a:lstStyle/>
          <a:p>
            <a:r>
              <a:rPr lang="ru-RU" b="1" dirty="0" smtClean="0">
                <a:solidFill>
                  <a:srgbClr val="FF0000"/>
                </a:solidFill>
              </a:rPr>
              <a:t>У</a:t>
            </a:r>
            <a:r>
              <a:rPr lang="ru-RU" sz="2800" b="1" dirty="0" smtClean="0">
                <a:solidFill>
                  <a:srgbClr val="FF0000"/>
                </a:solidFill>
              </a:rPr>
              <a:t>ровень  удовлетворенности школьным обучением октябрь 2018-2019 г.</a:t>
            </a:r>
            <a:endParaRPr lang="ru-RU" b="1" dirty="0">
              <a:solidFill>
                <a:srgbClr val="FF0000"/>
              </a:solidFill>
            </a:endParaRPr>
          </a:p>
        </p:txBody>
      </p:sp>
      <p:sp>
        <p:nvSpPr>
          <p:cNvPr id="3" name="Подзаголовок 2"/>
          <p:cNvSpPr>
            <a:spLocks noGrp="1"/>
          </p:cNvSpPr>
          <p:nvPr>
            <p:ph type="subTitle" idx="1"/>
          </p:nvPr>
        </p:nvSpPr>
        <p:spPr>
          <a:xfrm>
            <a:off x="685800" y="1214422"/>
            <a:ext cx="7772400" cy="5000660"/>
          </a:xfrm>
        </p:spPr>
        <p:txBody>
          <a:bodyPr/>
          <a:lstStyle/>
          <a:p>
            <a:pPr algn="l"/>
            <a:endParaRPr lang="ru-RU" dirty="0"/>
          </a:p>
        </p:txBody>
      </p:sp>
      <p:graphicFrame>
        <p:nvGraphicFramePr>
          <p:cNvPr id="4" name="Таблица 3"/>
          <p:cNvGraphicFramePr>
            <a:graphicFrameLocks noGrp="1"/>
          </p:cNvGraphicFramePr>
          <p:nvPr/>
        </p:nvGraphicFramePr>
        <p:xfrm>
          <a:off x="827584" y="1371600"/>
          <a:ext cx="7715304" cy="5486400"/>
        </p:xfrm>
        <a:graphic>
          <a:graphicData uri="http://schemas.openxmlformats.org/drawingml/2006/table">
            <a:tbl>
              <a:tblPr firstRow="1" bandRow="1">
                <a:tableStyleId>{5C22544A-7EE6-4342-B048-85BDC9FD1C3A}</a:tableStyleId>
              </a:tblPr>
              <a:tblGrid>
                <a:gridCol w="2169945"/>
                <a:gridCol w="1687707"/>
                <a:gridCol w="1928826"/>
                <a:gridCol w="1928826"/>
              </a:tblGrid>
              <a:tr h="448111">
                <a:tc>
                  <a:txBody>
                    <a:bodyPr/>
                    <a:lstStyle/>
                    <a:p>
                      <a:r>
                        <a:rPr lang="ru-RU" b="1" dirty="0" smtClean="0">
                          <a:solidFill>
                            <a:srgbClr val="002060"/>
                          </a:solidFill>
                        </a:rPr>
                        <a:t>Вид деятельности</a:t>
                      </a:r>
                      <a:endParaRPr lang="ru-RU" b="1" dirty="0">
                        <a:solidFill>
                          <a:srgbClr val="002060"/>
                        </a:solidFill>
                      </a:endParaRPr>
                    </a:p>
                  </a:txBody>
                  <a:tcPr/>
                </a:tc>
                <a:tc>
                  <a:txBody>
                    <a:bodyPr/>
                    <a:lstStyle/>
                    <a:p>
                      <a:r>
                        <a:rPr lang="ru-RU" sz="3600" b="1" dirty="0" smtClean="0">
                          <a:solidFill>
                            <a:srgbClr val="002060"/>
                          </a:solidFill>
                        </a:rPr>
                        <a:t>5 А</a:t>
                      </a:r>
                      <a:endParaRPr lang="ru-RU" sz="3600" b="1" dirty="0">
                        <a:solidFill>
                          <a:srgbClr val="002060"/>
                        </a:solidFill>
                      </a:endParaRPr>
                    </a:p>
                  </a:txBody>
                  <a:tcPr/>
                </a:tc>
                <a:tc>
                  <a:txBody>
                    <a:bodyPr/>
                    <a:lstStyle/>
                    <a:p>
                      <a:r>
                        <a:rPr lang="ru-RU" sz="3600" b="1" dirty="0" smtClean="0">
                          <a:solidFill>
                            <a:srgbClr val="002060"/>
                          </a:solidFill>
                        </a:rPr>
                        <a:t>5 Б</a:t>
                      </a:r>
                      <a:endParaRPr lang="ru-RU" sz="3600" b="1" dirty="0">
                        <a:solidFill>
                          <a:srgbClr val="002060"/>
                        </a:solidFill>
                      </a:endParaRPr>
                    </a:p>
                  </a:txBody>
                  <a:tcPr/>
                </a:tc>
                <a:tc>
                  <a:txBody>
                    <a:bodyPr/>
                    <a:lstStyle/>
                    <a:p>
                      <a:r>
                        <a:rPr lang="ru-RU" sz="3600" b="1" dirty="0" smtClean="0">
                          <a:solidFill>
                            <a:srgbClr val="002060"/>
                          </a:solidFill>
                        </a:rPr>
                        <a:t>5 В</a:t>
                      </a:r>
                      <a:endParaRPr lang="ru-RU" sz="3600" b="1" dirty="0">
                        <a:solidFill>
                          <a:srgbClr val="002060"/>
                        </a:solidFill>
                      </a:endParaRPr>
                    </a:p>
                  </a:txBody>
                  <a:tcPr/>
                </a:tc>
              </a:tr>
              <a:tr h="896222">
                <a:tc>
                  <a:txBody>
                    <a:bodyPr/>
                    <a:lstStyle/>
                    <a:p>
                      <a:r>
                        <a:rPr lang="ru-RU" sz="1800" b="1" dirty="0" smtClean="0">
                          <a:solidFill>
                            <a:srgbClr val="002060"/>
                          </a:solidFill>
                        </a:rPr>
                        <a:t>Взаимоотношения с одноклассниками</a:t>
                      </a:r>
                    </a:p>
                    <a:p>
                      <a:endParaRPr lang="ru-RU" sz="1800" b="1" dirty="0">
                        <a:solidFill>
                          <a:srgbClr val="002060"/>
                        </a:solidFill>
                      </a:endParaRPr>
                    </a:p>
                  </a:txBody>
                  <a:tcPr/>
                </a:tc>
                <a:tc>
                  <a:txBody>
                    <a:bodyPr/>
                    <a:lstStyle/>
                    <a:p>
                      <a:pPr algn="ctr"/>
                      <a:r>
                        <a:rPr lang="ru-RU" sz="3200" b="1" dirty="0" smtClean="0">
                          <a:solidFill>
                            <a:srgbClr val="002060"/>
                          </a:solidFill>
                        </a:rPr>
                        <a:t>74,5 %</a:t>
                      </a:r>
                      <a:endParaRPr lang="ru-RU" sz="3200" b="1" dirty="0">
                        <a:solidFill>
                          <a:srgbClr val="002060"/>
                        </a:solidFill>
                      </a:endParaRPr>
                    </a:p>
                  </a:txBody>
                  <a:tcPr/>
                </a:tc>
                <a:tc>
                  <a:txBody>
                    <a:bodyPr/>
                    <a:lstStyle/>
                    <a:p>
                      <a:pPr algn="ctr"/>
                      <a:r>
                        <a:rPr lang="ru-RU" sz="3200" b="1" dirty="0" smtClean="0">
                          <a:solidFill>
                            <a:srgbClr val="002060"/>
                          </a:solidFill>
                        </a:rPr>
                        <a:t>70,0%</a:t>
                      </a:r>
                      <a:endParaRPr lang="ru-RU" sz="3200" b="1" dirty="0">
                        <a:solidFill>
                          <a:srgbClr val="002060"/>
                        </a:solidFill>
                      </a:endParaRPr>
                    </a:p>
                  </a:txBody>
                  <a:tcPr/>
                </a:tc>
                <a:tc>
                  <a:txBody>
                    <a:bodyPr/>
                    <a:lstStyle/>
                    <a:p>
                      <a:pPr algn="ctr"/>
                      <a:r>
                        <a:rPr lang="ru-RU" sz="3200" b="1" dirty="0" smtClean="0">
                          <a:solidFill>
                            <a:srgbClr val="002060"/>
                          </a:solidFill>
                        </a:rPr>
                        <a:t>77,39 %</a:t>
                      </a:r>
                      <a:endParaRPr lang="ru-RU" sz="3200" b="1" dirty="0">
                        <a:solidFill>
                          <a:srgbClr val="002060"/>
                        </a:solidFill>
                      </a:endParaRPr>
                    </a:p>
                  </a:txBody>
                  <a:tcPr/>
                </a:tc>
              </a:tr>
              <a:tr h="896222">
                <a:tc>
                  <a:txBody>
                    <a:bodyPr/>
                    <a:lstStyle/>
                    <a:p>
                      <a:r>
                        <a:rPr lang="ru-RU" sz="1800" b="1" dirty="0" smtClean="0">
                          <a:solidFill>
                            <a:srgbClr val="002060"/>
                          </a:solidFill>
                        </a:rPr>
                        <a:t>Взаимоотношения с учителями</a:t>
                      </a:r>
                    </a:p>
                    <a:p>
                      <a:endParaRPr lang="ru-RU" sz="1800" b="1" dirty="0">
                        <a:solidFill>
                          <a:srgbClr val="002060"/>
                        </a:solidFill>
                      </a:endParaRPr>
                    </a:p>
                  </a:txBody>
                  <a:tcPr/>
                </a:tc>
                <a:tc>
                  <a:txBody>
                    <a:bodyPr/>
                    <a:lstStyle/>
                    <a:p>
                      <a:pPr algn="ctr"/>
                      <a:r>
                        <a:rPr lang="ru-RU" sz="3200" b="1" dirty="0" smtClean="0">
                          <a:solidFill>
                            <a:srgbClr val="002060"/>
                          </a:solidFill>
                        </a:rPr>
                        <a:t>95,6%</a:t>
                      </a:r>
                      <a:endParaRPr lang="ru-RU" sz="3200" b="1" dirty="0">
                        <a:solidFill>
                          <a:srgbClr val="002060"/>
                        </a:solidFill>
                      </a:endParaRPr>
                    </a:p>
                  </a:txBody>
                  <a:tcPr/>
                </a:tc>
                <a:tc>
                  <a:txBody>
                    <a:bodyPr/>
                    <a:lstStyle/>
                    <a:p>
                      <a:pPr algn="ctr"/>
                      <a:r>
                        <a:rPr lang="ru-RU" sz="3200" b="1" dirty="0" smtClean="0">
                          <a:solidFill>
                            <a:srgbClr val="002060"/>
                          </a:solidFill>
                        </a:rPr>
                        <a:t>79,0%</a:t>
                      </a:r>
                      <a:endParaRPr lang="ru-RU" sz="3200" b="1" dirty="0">
                        <a:solidFill>
                          <a:srgbClr val="002060"/>
                        </a:solidFill>
                      </a:endParaRPr>
                    </a:p>
                  </a:txBody>
                  <a:tcPr/>
                </a:tc>
                <a:tc>
                  <a:txBody>
                    <a:bodyPr/>
                    <a:lstStyle/>
                    <a:p>
                      <a:pPr algn="ctr"/>
                      <a:r>
                        <a:rPr lang="ru-RU" sz="3200" b="1" dirty="0" smtClean="0">
                          <a:solidFill>
                            <a:srgbClr val="002060"/>
                          </a:solidFill>
                        </a:rPr>
                        <a:t>86,5%</a:t>
                      </a:r>
                      <a:endParaRPr lang="ru-RU" sz="3200" b="1" dirty="0">
                        <a:solidFill>
                          <a:srgbClr val="002060"/>
                        </a:solidFill>
                      </a:endParaRPr>
                    </a:p>
                  </a:txBody>
                  <a:tcPr/>
                </a:tc>
              </a:tr>
              <a:tr h="896222">
                <a:tc>
                  <a:txBody>
                    <a:bodyPr/>
                    <a:lstStyle/>
                    <a:p>
                      <a:r>
                        <a:rPr lang="ru-RU" sz="1800" b="1" dirty="0" smtClean="0">
                          <a:solidFill>
                            <a:srgbClr val="002060"/>
                          </a:solidFill>
                        </a:rPr>
                        <a:t>Отношение к учебной </a:t>
                      </a:r>
                    </a:p>
                    <a:p>
                      <a:r>
                        <a:rPr lang="ru-RU" sz="1800" b="1" dirty="0" smtClean="0">
                          <a:solidFill>
                            <a:srgbClr val="002060"/>
                          </a:solidFill>
                        </a:rPr>
                        <a:t>деятельности</a:t>
                      </a:r>
                      <a:endParaRPr lang="ru-RU" sz="1800" b="1" dirty="0">
                        <a:solidFill>
                          <a:srgbClr val="002060"/>
                        </a:solidFill>
                      </a:endParaRPr>
                    </a:p>
                  </a:txBody>
                  <a:tcPr/>
                </a:tc>
                <a:tc>
                  <a:txBody>
                    <a:bodyPr/>
                    <a:lstStyle/>
                    <a:p>
                      <a:pPr algn="ctr"/>
                      <a:r>
                        <a:rPr lang="ru-RU" sz="3200" b="1" dirty="0" smtClean="0">
                          <a:solidFill>
                            <a:srgbClr val="002060"/>
                          </a:solidFill>
                        </a:rPr>
                        <a:t>84,6%</a:t>
                      </a:r>
                      <a:endParaRPr lang="ru-RU" sz="3200" b="1" dirty="0">
                        <a:solidFill>
                          <a:srgbClr val="002060"/>
                        </a:solidFill>
                      </a:endParaRPr>
                    </a:p>
                  </a:txBody>
                  <a:tcPr/>
                </a:tc>
                <a:tc>
                  <a:txBody>
                    <a:bodyPr/>
                    <a:lstStyle/>
                    <a:p>
                      <a:pPr algn="ctr"/>
                      <a:r>
                        <a:rPr lang="ru-RU" sz="3200" b="1" dirty="0" smtClean="0">
                          <a:solidFill>
                            <a:srgbClr val="002060"/>
                          </a:solidFill>
                        </a:rPr>
                        <a:t>70,0%</a:t>
                      </a:r>
                      <a:endParaRPr lang="ru-RU" sz="3200" b="1" dirty="0">
                        <a:solidFill>
                          <a:srgbClr val="002060"/>
                        </a:solidFill>
                      </a:endParaRPr>
                    </a:p>
                  </a:txBody>
                  <a:tcPr/>
                </a:tc>
                <a:tc>
                  <a:txBody>
                    <a:bodyPr/>
                    <a:lstStyle/>
                    <a:p>
                      <a:pPr algn="ctr"/>
                      <a:r>
                        <a:rPr lang="ru-RU" sz="3200" b="1" dirty="0" smtClean="0">
                          <a:solidFill>
                            <a:srgbClr val="002060"/>
                          </a:solidFill>
                        </a:rPr>
                        <a:t>79,1%</a:t>
                      </a:r>
                      <a:endParaRPr lang="ru-RU" sz="3200" b="1" dirty="0">
                        <a:solidFill>
                          <a:srgbClr val="002060"/>
                        </a:solidFill>
                      </a:endParaRPr>
                    </a:p>
                  </a:txBody>
                  <a:tcPr/>
                </a:tc>
              </a:tr>
              <a:tr h="896222">
                <a:tc>
                  <a:txBody>
                    <a:bodyPr/>
                    <a:lstStyle/>
                    <a:p>
                      <a:r>
                        <a:rPr lang="ru-RU" sz="1800" b="1" dirty="0" smtClean="0">
                          <a:solidFill>
                            <a:srgbClr val="002060"/>
                          </a:solidFill>
                        </a:rPr>
                        <a:t>Отношение к школьным </a:t>
                      </a:r>
                    </a:p>
                    <a:p>
                      <a:r>
                        <a:rPr lang="ru-RU" sz="1800" b="1" dirty="0" smtClean="0">
                          <a:solidFill>
                            <a:srgbClr val="002060"/>
                          </a:solidFill>
                        </a:rPr>
                        <a:t>мероприятиям</a:t>
                      </a:r>
                      <a:endParaRPr lang="ru-RU" sz="1800" b="1" dirty="0">
                        <a:solidFill>
                          <a:srgbClr val="002060"/>
                        </a:solidFill>
                      </a:endParaRPr>
                    </a:p>
                  </a:txBody>
                  <a:tcPr/>
                </a:tc>
                <a:tc>
                  <a:txBody>
                    <a:bodyPr/>
                    <a:lstStyle/>
                    <a:p>
                      <a:pPr algn="ctr"/>
                      <a:r>
                        <a:rPr lang="ru-RU" sz="3200" b="1" dirty="0" smtClean="0">
                          <a:solidFill>
                            <a:srgbClr val="002060"/>
                          </a:solidFill>
                        </a:rPr>
                        <a:t>85,0%</a:t>
                      </a:r>
                      <a:endParaRPr lang="ru-RU" sz="3200" b="1" dirty="0">
                        <a:solidFill>
                          <a:srgbClr val="002060"/>
                        </a:solidFill>
                      </a:endParaRPr>
                    </a:p>
                  </a:txBody>
                  <a:tcPr/>
                </a:tc>
                <a:tc>
                  <a:txBody>
                    <a:bodyPr/>
                    <a:lstStyle/>
                    <a:p>
                      <a:pPr algn="ctr"/>
                      <a:r>
                        <a:rPr lang="ru-RU" sz="3200" b="1" dirty="0" smtClean="0">
                          <a:solidFill>
                            <a:srgbClr val="002060"/>
                          </a:solidFill>
                        </a:rPr>
                        <a:t>67,0%</a:t>
                      </a:r>
                      <a:endParaRPr lang="ru-RU" sz="3200" b="1" dirty="0">
                        <a:solidFill>
                          <a:srgbClr val="002060"/>
                        </a:solidFill>
                      </a:endParaRPr>
                    </a:p>
                  </a:txBody>
                  <a:tcPr/>
                </a:tc>
                <a:tc>
                  <a:txBody>
                    <a:bodyPr/>
                    <a:lstStyle/>
                    <a:p>
                      <a:pPr algn="ctr"/>
                      <a:r>
                        <a:rPr lang="ru-RU" sz="3200" b="1" dirty="0" smtClean="0">
                          <a:solidFill>
                            <a:srgbClr val="002060"/>
                          </a:solidFill>
                        </a:rPr>
                        <a:t>73,0%</a:t>
                      </a:r>
                      <a:endParaRPr lang="ru-RU" sz="3200" b="1" dirty="0">
                        <a:solidFill>
                          <a:srgbClr val="002060"/>
                        </a:solidFill>
                      </a:endParaRPr>
                    </a:p>
                  </a:txBody>
                  <a:tcPr/>
                </a:tc>
              </a:tr>
              <a:tr h="896222">
                <a:tc>
                  <a:txBody>
                    <a:bodyPr/>
                    <a:lstStyle/>
                    <a:p>
                      <a:r>
                        <a:rPr lang="ru-RU" sz="1800" b="1" dirty="0" smtClean="0">
                          <a:solidFill>
                            <a:srgbClr val="002060"/>
                          </a:solidFill>
                        </a:rPr>
                        <a:t>Взаимоотношения с родителями</a:t>
                      </a:r>
                    </a:p>
                    <a:p>
                      <a:endParaRPr lang="ru-RU" sz="1800" b="1" dirty="0">
                        <a:solidFill>
                          <a:srgbClr val="002060"/>
                        </a:solidFill>
                      </a:endParaRPr>
                    </a:p>
                  </a:txBody>
                  <a:tcPr/>
                </a:tc>
                <a:tc>
                  <a:txBody>
                    <a:bodyPr/>
                    <a:lstStyle/>
                    <a:p>
                      <a:pPr algn="ctr"/>
                      <a:r>
                        <a:rPr lang="ru-RU" sz="3200" b="1" dirty="0" smtClean="0">
                          <a:solidFill>
                            <a:srgbClr val="002060"/>
                          </a:solidFill>
                        </a:rPr>
                        <a:t>94,2%</a:t>
                      </a:r>
                      <a:endParaRPr lang="ru-RU" sz="3200" b="1" dirty="0">
                        <a:solidFill>
                          <a:srgbClr val="002060"/>
                        </a:solidFill>
                      </a:endParaRPr>
                    </a:p>
                  </a:txBody>
                  <a:tcPr/>
                </a:tc>
                <a:tc>
                  <a:txBody>
                    <a:bodyPr/>
                    <a:lstStyle/>
                    <a:p>
                      <a:pPr algn="ctr"/>
                      <a:r>
                        <a:rPr lang="ru-RU" sz="3200" b="1" dirty="0" smtClean="0">
                          <a:solidFill>
                            <a:srgbClr val="002060"/>
                          </a:solidFill>
                        </a:rPr>
                        <a:t>84,0%</a:t>
                      </a:r>
                      <a:endParaRPr lang="ru-RU" sz="3200" b="1" dirty="0">
                        <a:solidFill>
                          <a:srgbClr val="002060"/>
                        </a:solidFill>
                      </a:endParaRPr>
                    </a:p>
                  </a:txBody>
                  <a:tcPr/>
                </a:tc>
                <a:tc>
                  <a:txBody>
                    <a:bodyPr/>
                    <a:lstStyle/>
                    <a:p>
                      <a:pPr algn="ctr"/>
                      <a:r>
                        <a:rPr lang="ru-RU" sz="3200" b="1" dirty="0" smtClean="0">
                          <a:solidFill>
                            <a:srgbClr val="002060"/>
                          </a:solidFill>
                        </a:rPr>
                        <a:t>73,0 %</a:t>
                      </a:r>
                      <a:endParaRPr lang="ru-RU" sz="3200" b="1" dirty="0">
                        <a:solidFill>
                          <a:srgbClr val="002060"/>
                        </a:solidFill>
                      </a:endParaRPr>
                    </a:p>
                  </a:txBody>
                  <a:tcPr/>
                </a:tc>
              </a:tr>
            </a:tbl>
          </a:graphicData>
        </a:graphic>
      </p:graphicFrame>
    </p:spTree>
  </p:cSld>
  <p:clrMapOvr>
    <a:masterClrMapping/>
  </p:clrMapOvr>
  <p:transition>
    <p:pull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85720" y="214291"/>
            <a:ext cx="8501122" cy="571503"/>
          </a:xfrm>
        </p:spPr>
        <p:txBody>
          <a:bodyPr>
            <a:normAutofit fontScale="90000"/>
          </a:bodyPr>
          <a:lstStyle/>
          <a:p>
            <a:r>
              <a:rPr lang="ru-RU" sz="3600" i="1" u="sng" dirty="0" smtClean="0">
                <a:solidFill>
                  <a:srgbClr val="FF0000"/>
                </a:solidFill>
              </a:rPr>
              <a:t>Психологический  климат  (октябрь 2018 г.)</a:t>
            </a:r>
            <a:endParaRPr lang="ru-RU" sz="3600" i="1" u="sng" dirty="0">
              <a:solidFill>
                <a:srgbClr val="FF0000"/>
              </a:solidFill>
            </a:endParaRPr>
          </a:p>
        </p:txBody>
      </p:sp>
      <p:sp>
        <p:nvSpPr>
          <p:cNvPr id="3" name="Подзаголовок 2"/>
          <p:cNvSpPr>
            <a:spLocks noGrp="1"/>
          </p:cNvSpPr>
          <p:nvPr>
            <p:ph type="subTitle" idx="1"/>
          </p:nvPr>
        </p:nvSpPr>
        <p:spPr>
          <a:xfrm>
            <a:off x="285720" y="928670"/>
            <a:ext cx="8643998" cy="5715040"/>
          </a:xfrm>
        </p:spPr>
        <p:txBody>
          <a:bodyPr>
            <a:normAutofit/>
          </a:bodyPr>
          <a:lstStyle/>
          <a:p>
            <a:pPr algn="l"/>
            <a:r>
              <a:rPr lang="ru-RU" b="1" dirty="0" smtClean="0">
                <a:solidFill>
                  <a:srgbClr val="FF0000"/>
                </a:solidFill>
              </a:rPr>
              <a:t>5 А класс             25 учащихся             +24, 1(0)</a:t>
            </a:r>
          </a:p>
          <a:p>
            <a:pPr algn="l"/>
            <a:r>
              <a:rPr lang="ru-RU" b="1" dirty="0" smtClean="0">
                <a:solidFill>
                  <a:srgbClr val="FF0000"/>
                </a:solidFill>
              </a:rPr>
              <a:t>Положительный психологический климат</a:t>
            </a:r>
          </a:p>
          <a:p>
            <a:pPr algn="l"/>
            <a:r>
              <a:rPr lang="ru-RU" b="1" dirty="0" smtClean="0">
                <a:solidFill>
                  <a:srgbClr val="002060"/>
                </a:solidFill>
              </a:rPr>
              <a:t>5 Б класс  25 учащихся                         +12;3 (0)</a:t>
            </a:r>
          </a:p>
          <a:p>
            <a:pPr algn="l"/>
            <a:r>
              <a:rPr lang="ru-RU" b="1" dirty="0" smtClean="0">
                <a:solidFill>
                  <a:srgbClr val="002060"/>
                </a:solidFill>
              </a:rPr>
              <a:t>Положительный психологический климат</a:t>
            </a:r>
          </a:p>
          <a:p>
            <a:pPr algn="l"/>
            <a:r>
              <a:rPr lang="ru-RU" b="1" dirty="0" smtClean="0">
                <a:solidFill>
                  <a:srgbClr val="FF0000"/>
                </a:solidFill>
              </a:rPr>
              <a:t>5 В класс 25 учащихся                           +12,3(0)</a:t>
            </a:r>
          </a:p>
          <a:p>
            <a:pPr algn="l"/>
            <a:r>
              <a:rPr lang="ru-RU" b="1" dirty="0" smtClean="0">
                <a:solidFill>
                  <a:srgbClr val="FF0000"/>
                </a:solidFill>
              </a:rPr>
              <a:t>Положительный психологический климат</a:t>
            </a:r>
          </a:p>
          <a:p>
            <a:r>
              <a:rPr lang="ru-RU" b="1" dirty="0" smtClean="0">
                <a:solidFill>
                  <a:srgbClr val="FF0000"/>
                </a:solidFill>
              </a:rPr>
              <a:t>Ответы:    Да  +</a:t>
            </a:r>
          </a:p>
          <a:p>
            <a:r>
              <a:rPr lang="ru-RU" b="1" dirty="0" smtClean="0">
                <a:solidFill>
                  <a:srgbClr val="FF0000"/>
                </a:solidFill>
              </a:rPr>
              <a:t>                  Нет –</a:t>
            </a:r>
          </a:p>
          <a:p>
            <a:r>
              <a:rPr lang="ru-RU" b="1" dirty="0" smtClean="0">
                <a:solidFill>
                  <a:srgbClr val="FF0000"/>
                </a:solidFill>
              </a:rPr>
              <a:t>                  Не  знаю - 0</a:t>
            </a:r>
            <a:endParaRPr lang="ru-RU" b="1" dirty="0">
              <a:solidFill>
                <a:srgbClr val="FF0000"/>
              </a:solidFill>
            </a:endParaRPr>
          </a:p>
        </p:txBody>
      </p:sp>
    </p:spTree>
  </p:cSld>
  <p:clrMapOvr>
    <a:masterClrMapping/>
  </p:clrMapOvr>
  <p:transition>
    <p:pull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60649"/>
            <a:ext cx="7772400" cy="936103"/>
          </a:xfrm>
        </p:spPr>
        <p:txBody>
          <a:bodyPr/>
          <a:lstStyle/>
          <a:p>
            <a:r>
              <a:rPr lang="ru-RU" dirty="0" smtClean="0">
                <a:solidFill>
                  <a:srgbClr val="FF0000"/>
                </a:solidFill>
              </a:rPr>
              <a:t>Тревожность-73 учащихся:</a:t>
            </a:r>
            <a:endParaRPr lang="ru-RU" dirty="0">
              <a:solidFill>
                <a:srgbClr val="FF0000"/>
              </a:solidFill>
            </a:endParaRPr>
          </a:p>
        </p:txBody>
      </p:sp>
      <p:sp>
        <p:nvSpPr>
          <p:cNvPr id="3" name="Подзаголовок 2"/>
          <p:cNvSpPr>
            <a:spLocks noGrp="1"/>
          </p:cNvSpPr>
          <p:nvPr>
            <p:ph type="subTitle" idx="1"/>
          </p:nvPr>
        </p:nvSpPr>
        <p:spPr>
          <a:xfrm>
            <a:off x="323528" y="1052736"/>
            <a:ext cx="8424936" cy="5400600"/>
          </a:xfrm>
        </p:spPr>
        <p:txBody>
          <a:bodyPr>
            <a:normAutofit/>
          </a:bodyPr>
          <a:lstStyle/>
          <a:p>
            <a:pPr algn="l"/>
            <a:r>
              <a:rPr lang="ru-RU" sz="4400" dirty="0" smtClean="0">
                <a:solidFill>
                  <a:srgbClr val="002060"/>
                </a:solidFill>
              </a:rPr>
              <a:t>Высокий уровень- 0 учащихся</a:t>
            </a:r>
          </a:p>
          <a:p>
            <a:pPr algn="l"/>
            <a:r>
              <a:rPr lang="ru-RU" sz="4400" dirty="0" smtClean="0">
                <a:solidFill>
                  <a:srgbClr val="002060"/>
                </a:solidFill>
              </a:rPr>
              <a:t>Повышенный  уровень- 13 учащихся</a:t>
            </a:r>
          </a:p>
          <a:p>
            <a:pPr algn="l"/>
            <a:r>
              <a:rPr lang="ru-RU" sz="4400" dirty="0" smtClean="0">
                <a:solidFill>
                  <a:srgbClr val="002060"/>
                </a:solidFill>
              </a:rPr>
              <a:t>Средний уровень- 15 учащихся</a:t>
            </a:r>
          </a:p>
          <a:p>
            <a:pPr algn="l"/>
            <a:r>
              <a:rPr lang="ru-RU" sz="4400" dirty="0" smtClean="0">
                <a:solidFill>
                  <a:srgbClr val="002060"/>
                </a:solidFill>
              </a:rPr>
              <a:t>Ниже  среднего уровня-20 учащихся</a:t>
            </a:r>
          </a:p>
          <a:p>
            <a:pPr algn="l"/>
            <a:r>
              <a:rPr lang="ru-RU" sz="4400" dirty="0" smtClean="0">
                <a:solidFill>
                  <a:srgbClr val="002060"/>
                </a:solidFill>
              </a:rPr>
              <a:t>Низкий уровень-25 учащихся</a:t>
            </a:r>
            <a:endParaRPr lang="ru-RU" sz="4400" dirty="0">
              <a:solidFill>
                <a:srgbClr val="002060"/>
              </a:solidFill>
            </a:endParaRPr>
          </a:p>
        </p:txBody>
      </p:sp>
    </p:spTree>
  </p:cSld>
  <p:clrMapOvr>
    <a:masterClrMapping/>
  </p:clrMapOvr>
  <p:transition>
    <p:pull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ru-RU" sz="4000" b="1" smtClean="0"/>
              <a:t>Опросник «Чувства в школе»</a:t>
            </a:r>
          </a:p>
        </p:txBody>
      </p:sp>
      <p:sp>
        <p:nvSpPr>
          <p:cNvPr id="13315" name="Rectangle 3"/>
          <p:cNvSpPr>
            <a:spLocks noGrp="1" noChangeArrowheads="1"/>
          </p:cNvSpPr>
          <p:nvPr>
            <p:ph type="body" sz="half" idx="1"/>
          </p:nvPr>
        </p:nvSpPr>
        <p:spPr>
          <a:xfrm>
            <a:off x="468313" y="1268413"/>
            <a:ext cx="3251200" cy="4176712"/>
          </a:xfrm>
        </p:spPr>
        <p:txBody>
          <a:bodyPr/>
          <a:lstStyle/>
          <a:p>
            <a:pPr eaLnBrk="1" hangingPunct="1">
              <a:buFontTx/>
              <a:buNone/>
            </a:pPr>
            <a:r>
              <a:rPr lang="ru-RU" sz="2800" smtClean="0"/>
              <a:t>Из </a:t>
            </a:r>
            <a:r>
              <a:rPr lang="ru-RU" sz="2800" b="1" smtClean="0"/>
              <a:t>16</a:t>
            </a:r>
            <a:r>
              <a:rPr lang="ru-RU" sz="2800" smtClean="0"/>
              <a:t> </a:t>
            </a:r>
          </a:p>
          <a:p>
            <a:pPr eaLnBrk="1" hangingPunct="1">
              <a:buFontTx/>
              <a:buNone/>
            </a:pPr>
            <a:r>
              <a:rPr lang="ru-RU" sz="2800" smtClean="0"/>
              <a:t>перечисленных </a:t>
            </a:r>
          </a:p>
          <a:p>
            <a:pPr eaLnBrk="1" hangingPunct="1">
              <a:buFontTx/>
              <a:buNone/>
            </a:pPr>
            <a:r>
              <a:rPr lang="ru-RU" sz="2800" smtClean="0"/>
              <a:t>чувств выбери </a:t>
            </a:r>
          </a:p>
          <a:p>
            <a:pPr eaLnBrk="1" hangingPunct="1">
              <a:buFontTx/>
              <a:buNone/>
            </a:pPr>
            <a:r>
              <a:rPr lang="ru-RU" sz="2800" smtClean="0"/>
              <a:t>только </a:t>
            </a:r>
            <a:r>
              <a:rPr lang="ru-RU" sz="2800" b="1" smtClean="0"/>
              <a:t>8, </a:t>
            </a:r>
          </a:p>
          <a:p>
            <a:pPr eaLnBrk="1" hangingPunct="1">
              <a:buFontTx/>
              <a:buNone/>
            </a:pPr>
            <a:r>
              <a:rPr lang="ru-RU" sz="2800" b="1" u="sng" smtClean="0"/>
              <a:t>которые ты </a:t>
            </a:r>
          </a:p>
          <a:p>
            <a:pPr eaLnBrk="1" hangingPunct="1">
              <a:buFontTx/>
              <a:buNone/>
            </a:pPr>
            <a:r>
              <a:rPr lang="ru-RU" sz="2800" b="1" u="sng" smtClean="0"/>
              <a:t>наиболее часто </a:t>
            </a:r>
          </a:p>
          <a:p>
            <a:pPr eaLnBrk="1" hangingPunct="1">
              <a:buFontTx/>
              <a:buNone/>
            </a:pPr>
            <a:r>
              <a:rPr lang="ru-RU" sz="2800" b="1" u="sng" smtClean="0"/>
              <a:t>испытываешь в </a:t>
            </a:r>
          </a:p>
          <a:p>
            <a:pPr eaLnBrk="1" hangingPunct="1">
              <a:buFontTx/>
              <a:buNone/>
            </a:pPr>
            <a:r>
              <a:rPr lang="ru-RU" sz="2800" b="1" u="sng" smtClean="0"/>
              <a:t>школе</a:t>
            </a:r>
            <a:r>
              <a:rPr lang="ru-RU" sz="2800" u="sng" smtClean="0"/>
              <a:t>.</a:t>
            </a:r>
            <a:endParaRPr lang="ru-RU" sz="2800" b="1" i="1" smtClean="0"/>
          </a:p>
        </p:txBody>
      </p:sp>
      <p:graphicFrame>
        <p:nvGraphicFramePr>
          <p:cNvPr id="13677" name="Group 365"/>
          <p:cNvGraphicFramePr>
            <a:graphicFrameLocks noGrp="1"/>
          </p:cNvGraphicFramePr>
          <p:nvPr>
            <p:ph sz="quarter" idx="2"/>
          </p:nvPr>
        </p:nvGraphicFramePr>
        <p:xfrm>
          <a:off x="3857625" y="1600200"/>
          <a:ext cx="5072093" cy="4394268"/>
        </p:xfrm>
        <a:graphic>
          <a:graphicData uri="http://schemas.openxmlformats.org/drawingml/2006/table">
            <a:tbl>
              <a:tblPr/>
              <a:tblGrid>
                <a:gridCol w="1719266"/>
                <a:gridCol w="700086"/>
                <a:gridCol w="2016123"/>
                <a:gridCol w="636618"/>
              </a:tblGrid>
              <a:tr h="57909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charset="0"/>
                          <a:cs typeface="Arial" charset="0"/>
                        </a:rPr>
                        <a:t>Спокойствие</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rgbClr val="FF3300"/>
                          </a:solidFill>
                          <a:effectLst/>
                          <a:latin typeface="Arial" charset="0"/>
                          <a:cs typeface="Arial" charset="0"/>
                        </a:rPr>
                        <a:t>100</a:t>
                      </a:r>
                      <a:r>
                        <a:rPr kumimoji="0" lang="ru-RU" sz="1600" b="0" i="0" u="none" strike="noStrike" cap="none" normalizeH="0" baseline="0" dirty="0" smtClean="0">
                          <a:ln>
                            <a:noFill/>
                          </a:ln>
                          <a:solidFill>
                            <a:srgbClr val="FF3300"/>
                          </a:solidFill>
                          <a:effectLst/>
                          <a:latin typeface="Arial" charset="0"/>
                          <a:cs typeface="Arial" charset="0"/>
                        </a:rPr>
                        <a:t>%</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Сомнение</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600" b="0" i="0" u="none" strike="noStrike" cap="none" normalizeH="0" baseline="0" dirty="0" smtClean="0">
                          <a:ln>
                            <a:noFill/>
                          </a:ln>
                          <a:solidFill>
                            <a:srgbClr val="FF3300"/>
                          </a:solidFill>
                          <a:effectLst/>
                          <a:latin typeface="Arial" charset="0"/>
                          <a:cs typeface="Arial" charset="0"/>
                        </a:rPr>
                        <a:t>7</a:t>
                      </a:r>
                      <a:r>
                        <a:rPr kumimoji="0" lang="en-US" sz="1600" b="0" i="0" u="none" strike="noStrike" cap="none" normalizeH="0" baseline="0" dirty="0" smtClean="0">
                          <a:ln>
                            <a:noFill/>
                          </a:ln>
                          <a:solidFill>
                            <a:srgbClr val="FF3300"/>
                          </a:solidFill>
                          <a:effectLst/>
                          <a:latin typeface="Arial" charset="0"/>
                          <a:cs typeface="Arial" charset="0"/>
                        </a:rPr>
                        <a:t>5</a:t>
                      </a:r>
                      <a:r>
                        <a:rPr kumimoji="0" lang="ru-RU" sz="1600" b="0" i="0" u="none" strike="noStrike" cap="none" normalizeH="0" baseline="0" dirty="0" smtClean="0">
                          <a:ln>
                            <a:noFill/>
                          </a:ln>
                          <a:solidFill>
                            <a:srgbClr val="FF3300"/>
                          </a:solidFill>
                          <a:effectLst/>
                          <a:latin typeface="Arial" charset="0"/>
                          <a:cs typeface="Arial" charset="0"/>
                        </a:rPr>
                        <a:t>%</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57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600" b="0" i="0" u="none" strike="noStrike" cap="none" normalizeH="0" baseline="0" smtClean="0">
                          <a:ln>
                            <a:noFill/>
                          </a:ln>
                          <a:solidFill>
                            <a:srgbClr val="002060"/>
                          </a:solidFill>
                          <a:effectLst/>
                          <a:latin typeface="Arial" charset="0"/>
                          <a:cs typeface="Arial" charset="0"/>
                        </a:rPr>
                        <a:t>Усталость</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rgbClr val="002060"/>
                          </a:solidFill>
                          <a:effectLst/>
                          <a:latin typeface="Arial" charset="0"/>
                          <a:cs typeface="Arial" charset="0"/>
                        </a:rPr>
                        <a:t>18</a:t>
                      </a:r>
                      <a:r>
                        <a:rPr kumimoji="0" lang="ru-RU" sz="1600" b="0" i="0" u="none" strike="noStrike" cap="none" normalizeH="0" baseline="0" dirty="0" smtClean="0">
                          <a:ln>
                            <a:noFill/>
                          </a:ln>
                          <a:solidFill>
                            <a:srgbClr val="002060"/>
                          </a:solidFill>
                          <a:effectLst/>
                          <a:latin typeface="Arial" charset="0"/>
                          <a:cs typeface="Arial" charset="0"/>
                        </a:rPr>
                        <a:t>%</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charset="0"/>
                          <a:cs typeface="Arial" charset="0"/>
                        </a:rPr>
                        <a:t>Обида</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a:t>
                      </a:r>
                      <a:endParaRPr kumimoji="0" lang="ru-RU" sz="1600" b="0" i="0" u="none" strike="noStrike" cap="none" normalizeH="0" baseline="0" dirty="0" smtClean="0">
                        <a:ln>
                          <a:noFill/>
                        </a:ln>
                        <a:solidFill>
                          <a:schemeClr val="tx1"/>
                        </a:solidFill>
                        <a:effectLst/>
                        <a:latin typeface="Arial" charset="0"/>
                        <a:cs typeface="Arial" charset="0"/>
                      </a:endParaRP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810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charset="0"/>
                          <a:cs typeface="Arial" charset="0"/>
                        </a:rPr>
                        <a:t>Скуку</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3</a:t>
                      </a:r>
                      <a:r>
                        <a:rPr kumimoji="0" lang="ru-RU" sz="1600" b="0" i="0" u="none" strike="noStrike" cap="none" normalizeH="0" baseline="0" dirty="0" smtClean="0">
                          <a:ln>
                            <a:noFill/>
                          </a:ln>
                          <a:solidFill>
                            <a:schemeClr val="tx1"/>
                          </a:solidFill>
                          <a:effectLst/>
                          <a:latin typeface="Arial" charset="0"/>
                          <a:cs typeface="Arial" charset="0"/>
                        </a:rPr>
                        <a:t>1%</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Страх</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6%</a:t>
                      </a:r>
                      <a:endParaRPr kumimoji="0" lang="ru-RU" sz="1600" b="0" i="0" u="none" strike="noStrike" cap="none" normalizeH="0" baseline="0" dirty="0" smtClean="0">
                        <a:ln>
                          <a:noFill/>
                        </a:ln>
                        <a:solidFill>
                          <a:schemeClr val="tx1"/>
                        </a:solidFill>
                        <a:effectLst/>
                        <a:latin typeface="Arial" charset="0"/>
                        <a:cs typeface="Arial" charset="0"/>
                      </a:endParaRP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350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charset="0"/>
                          <a:cs typeface="Arial" charset="0"/>
                        </a:rPr>
                        <a:t>Радость</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rgbClr val="FF3300"/>
                          </a:solidFill>
                          <a:effectLst/>
                          <a:latin typeface="Arial" charset="0"/>
                          <a:cs typeface="Arial" charset="0"/>
                        </a:rPr>
                        <a:t>93</a:t>
                      </a:r>
                      <a:r>
                        <a:rPr kumimoji="0" lang="ru-RU" sz="1600" b="0" i="0" u="none" strike="noStrike" cap="none" normalizeH="0" baseline="0" dirty="0" smtClean="0">
                          <a:ln>
                            <a:noFill/>
                          </a:ln>
                          <a:solidFill>
                            <a:srgbClr val="FF3300"/>
                          </a:solidFill>
                          <a:effectLst/>
                          <a:latin typeface="Arial" charset="0"/>
                          <a:cs typeface="Arial" charset="0"/>
                        </a:rPr>
                        <a:t>%</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Чувство унижения</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charset="0"/>
                          <a:cs typeface="Arial" charset="0"/>
                        </a:rPr>
                        <a:t>6%</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09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Уверенность в себе</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68</a:t>
                      </a:r>
                      <a:r>
                        <a:rPr kumimoji="0" lang="ru-RU" sz="1600" b="0" i="0" u="none" strike="noStrike" cap="none" normalizeH="0" baseline="0" dirty="0" smtClean="0">
                          <a:ln>
                            <a:noFill/>
                          </a:ln>
                          <a:solidFill>
                            <a:schemeClr val="tx1"/>
                          </a:solidFill>
                          <a:effectLst/>
                          <a:latin typeface="Arial" charset="0"/>
                          <a:cs typeface="Arial" charset="0"/>
                        </a:rPr>
                        <a:t>%</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Тревогу за будущее</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50%</a:t>
                      </a:r>
                      <a:endParaRPr kumimoji="0" lang="ru-RU" sz="1600" b="0" i="0" u="none" strike="noStrike" cap="none" normalizeH="0" baseline="0" dirty="0" smtClean="0">
                        <a:ln>
                          <a:noFill/>
                        </a:ln>
                        <a:solidFill>
                          <a:schemeClr val="tx1"/>
                        </a:solidFill>
                        <a:effectLst/>
                        <a:latin typeface="Arial" charset="0"/>
                        <a:cs typeface="Arial" charset="0"/>
                      </a:endParaRP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52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Беспокойство</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charset="0"/>
                          <a:cs typeface="Arial" charset="0"/>
                        </a:rPr>
                        <a:t>3</a:t>
                      </a:r>
                      <a:r>
                        <a:rPr kumimoji="0" lang="en-US" sz="1600" b="0" i="0" u="none" strike="noStrike" cap="none" normalizeH="0" baseline="0" dirty="0" smtClean="0">
                          <a:ln>
                            <a:noFill/>
                          </a:ln>
                          <a:solidFill>
                            <a:schemeClr val="tx1"/>
                          </a:solidFill>
                          <a:effectLst/>
                          <a:latin typeface="Arial" charset="0"/>
                          <a:cs typeface="Arial" charset="0"/>
                        </a:rPr>
                        <a:t>1</a:t>
                      </a:r>
                      <a:r>
                        <a:rPr kumimoji="0" lang="ru-RU" sz="1600" b="0" i="0" u="none" strike="noStrike" cap="none" normalizeH="0" baseline="0" dirty="0" smtClean="0">
                          <a:ln>
                            <a:noFill/>
                          </a:ln>
                          <a:solidFill>
                            <a:schemeClr val="tx1"/>
                          </a:solidFill>
                          <a:effectLst/>
                          <a:latin typeface="Arial" charset="0"/>
                          <a:cs typeface="Arial" charset="0"/>
                        </a:rPr>
                        <a:t>%</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Благодарность</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rgbClr val="FF0000"/>
                          </a:solidFill>
                          <a:effectLst/>
                          <a:latin typeface="Arial" charset="0"/>
                          <a:cs typeface="Arial" charset="0"/>
                        </a:rPr>
                        <a:t>75%</a:t>
                      </a:r>
                      <a:endParaRPr kumimoji="0" lang="ru-RU" sz="1600" b="0" i="0" u="none" strike="noStrike" cap="none" normalizeH="0" baseline="0" dirty="0" smtClean="0">
                        <a:ln>
                          <a:noFill/>
                        </a:ln>
                        <a:solidFill>
                          <a:srgbClr val="FF0000"/>
                        </a:solidFill>
                        <a:effectLst/>
                        <a:latin typeface="Arial" charset="0"/>
                        <a:cs typeface="Arial" charset="0"/>
                      </a:endParaRP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292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Неудовлет-воренность собой</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a:t>
                      </a:r>
                      <a:endParaRPr kumimoji="0" lang="ru-RU" sz="1600" b="0" i="0" u="none" strike="noStrike" cap="none" normalizeH="0" baseline="0" dirty="0" smtClean="0">
                        <a:ln>
                          <a:noFill/>
                        </a:ln>
                        <a:solidFill>
                          <a:schemeClr val="tx1"/>
                        </a:solidFill>
                        <a:effectLst/>
                        <a:latin typeface="Arial" charset="0"/>
                        <a:cs typeface="Arial" charset="0"/>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Симпатию к учителям</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rgbClr val="C00000"/>
                          </a:solidFill>
                          <a:effectLst/>
                          <a:latin typeface="Arial" charset="0"/>
                          <a:cs typeface="Arial" charset="0"/>
                        </a:rPr>
                        <a:t>50%</a:t>
                      </a:r>
                      <a:endParaRPr kumimoji="0" lang="ru-RU" sz="1600" b="0" i="0" u="none" strike="noStrike" cap="none" normalizeH="0" baseline="0" dirty="0" smtClean="0">
                        <a:ln>
                          <a:noFill/>
                        </a:ln>
                        <a:solidFill>
                          <a:srgbClr val="C00000"/>
                        </a:solidFill>
                        <a:effectLst/>
                        <a:latin typeface="Arial" charset="0"/>
                        <a:cs typeface="Arial" charset="0"/>
                      </a:endParaRP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9049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charset="0"/>
                          <a:cs typeface="Arial" charset="0"/>
                        </a:rPr>
                        <a:t>Раздражение</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a:t>
                      </a:r>
                      <a:endParaRPr kumimoji="0" lang="ru-RU" sz="1600" b="0" i="0" u="none" strike="noStrike" cap="none" normalizeH="0" baseline="0" dirty="0" smtClean="0">
                        <a:ln>
                          <a:noFill/>
                        </a:ln>
                        <a:solidFill>
                          <a:schemeClr val="tx1"/>
                        </a:solidFill>
                        <a:effectLst/>
                        <a:latin typeface="Arial" charset="0"/>
                        <a:cs typeface="Arial" charset="0"/>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Желание приходить сюда</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rgbClr val="FF0000"/>
                          </a:solidFill>
                          <a:effectLst/>
                          <a:latin typeface="Arial" charset="0"/>
                          <a:cs typeface="Arial" charset="0"/>
                        </a:rPr>
                        <a:t>93%</a:t>
                      </a:r>
                      <a:endParaRPr kumimoji="0" lang="ru-RU" sz="1600" b="0" i="0" u="none" strike="noStrike" cap="none" normalizeH="0" baseline="0" dirty="0" smtClean="0">
                        <a:ln>
                          <a:noFill/>
                        </a:ln>
                        <a:solidFill>
                          <a:srgbClr val="FF0000"/>
                        </a:solidFill>
                        <a:effectLst/>
                        <a:latin typeface="Arial" charset="0"/>
                        <a:cs typeface="Arial" charset="0"/>
                      </a:endParaRP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11315" name="Picture 358"/>
          <p:cNvPicPr>
            <a:picLocks noChangeAspect="1" noChangeArrowheads="1"/>
          </p:cNvPicPr>
          <p:nvPr/>
        </p:nvPicPr>
        <p:blipFill>
          <a:blip r:embed="rId3" cstate="print"/>
          <a:srcRect/>
          <a:stretch>
            <a:fillRect/>
          </a:stretch>
        </p:blipFill>
        <p:spPr bwMode="auto">
          <a:xfrm>
            <a:off x="1403350" y="5372100"/>
            <a:ext cx="2514600" cy="14859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anim calcmode="lin" valueType="num">
                                      <p:cBhvr additive="base">
                                        <p:cTn id="7" dur="500" fill="hold"/>
                                        <p:tgtEl>
                                          <p:spTgt spid="13314"/>
                                        </p:tgtEl>
                                        <p:attrNameLst>
                                          <p:attrName>ppt_x</p:attrName>
                                        </p:attrNameLst>
                                      </p:cBhvr>
                                      <p:tavLst>
                                        <p:tav tm="0">
                                          <p:val>
                                            <p:strVal val="0-#ppt_w/2"/>
                                          </p:val>
                                        </p:tav>
                                        <p:tav tm="100000">
                                          <p:val>
                                            <p:strVal val="#ppt_x"/>
                                          </p:val>
                                        </p:tav>
                                      </p:tavLst>
                                    </p:anim>
                                    <p:anim calcmode="lin" valueType="num">
                                      <p:cBhvr additive="base">
                                        <p:cTn id="8" dur="500" fill="hold"/>
                                        <p:tgtEl>
                                          <p:spTgt spid="1331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 presetClass="entr" presetSubtype="10" fill="hold" nodeType="clickEffect">
                                  <p:stCondLst>
                                    <p:cond delay="0"/>
                                  </p:stCondLst>
                                  <p:childTnLst>
                                    <p:set>
                                      <p:cBhvr>
                                        <p:cTn id="12" dur="1" fill="hold">
                                          <p:stCondLst>
                                            <p:cond delay="0"/>
                                          </p:stCondLst>
                                        </p:cTn>
                                        <p:tgtEl>
                                          <p:spTgt spid="13315">
                                            <p:txEl>
                                              <p:pRg st="0" end="0"/>
                                            </p:txEl>
                                          </p:spTgt>
                                        </p:tgtEl>
                                        <p:attrNameLst>
                                          <p:attrName>style.visibility</p:attrName>
                                        </p:attrNameLst>
                                      </p:cBhvr>
                                      <p:to>
                                        <p:strVal val="visible"/>
                                      </p:to>
                                    </p:set>
                                    <p:animEffect transition="in" filter="blinds(horizontal)">
                                      <p:cBhvr>
                                        <p:cTn id="13" dur="500"/>
                                        <p:tgtEl>
                                          <p:spTgt spid="13315">
                                            <p:txEl>
                                              <p:pRg st="0" end="0"/>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13315">
                                            <p:txEl>
                                              <p:pRg st="1" end="1"/>
                                            </p:txEl>
                                          </p:spTgt>
                                        </p:tgtEl>
                                        <p:attrNameLst>
                                          <p:attrName>style.visibility</p:attrName>
                                        </p:attrNameLst>
                                      </p:cBhvr>
                                      <p:to>
                                        <p:strVal val="visible"/>
                                      </p:to>
                                    </p:set>
                                    <p:animEffect transition="in" filter="blinds(horizontal)">
                                      <p:cBhvr>
                                        <p:cTn id="16" dur="500"/>
                                        <p:tgtEl>
                                          <p:spTgt spid="13315">
                                            <p:txEl>
                                              <p:pRg st="1" end="1"/>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13315">
                                            <p:txEl>
                                              <p:pRg st="2" end="2"/>
                                            </p:txEl>
                                          </p:spTgt>
                                        </p:tgtEl>
                                        <p:attrNameLst>
                                          <p:attrName>style.visibility</p:attrName>
                                        </p:attrNameLst>
                                      </p:cBhvr>
                                      <p:to>
                                        <p:strVal val="visible"/>
                                      </p:to>
                                    </p:set>
                                    <p:animEffect transition="in" filter="blinds(horizontal)">
                                      <p:cBhvr>
                                        <p:cTn id="19" dur="500"/>
                                        <p:tgtEl>
                                          <p:spTgt spid="13315">
                                            <p:txEl>
                                              <p:pRg st="2" end="2"/>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13315">
                                            <p:txEl>
                                              <p:pRg st="3" end="3"/>
                                            </p:txEl>
                                          </p:spTgt>
                                        </p:tgtEl>
                                        <p:attrNameLst>
                                          <p:attrName>style.visibility</p:attrName>
                                        </p:attrNameLst>
                                      </p:cBhvr>
                                      <p:to>
                                        <p:strVal val="visible"/>
                                      </p:to>
                                    </p:set>
                                    <p:animEffect transition="in" filter="blinds(horizontal)">
                                      <p:cBhvr>
                                        <p:cTn id="22" dur="500"/>
                                        <p:tgtEl>
                                          <p:spTgt spid="13315">
                                            <p:txEl>
                                              <p:pRg st="3" end="3"/>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13315">
                                            <p:txEl>
                                              <p:pRg st="4" end="4"/>
                                            </p:txEl>
                                          </p:spTgt>
                                        </p:tgtEl>
                                        <p:attrNameLst>
                                          <p:attrName>style.visibility</p:attrName>
                                        </p:attrNameLst>
                                      </p:cBhvr>
                                      <p:to>
                                        <p:strVal val="visible"/>
                                      </p:to>
                                    </p:set>
                                    <p:animEffect transition="in" filter="blinds(horizontal)">
                                      <p:cBhvr>
                                        <p:cTn id="25" dur="500"/>
                                        <p:tgtEl>
                                          <p:spTgt spid="13315">
                                            <p:txEl>
                                              <p:pRg st="4" end="4"/>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13315">
                                            <p:txEl>
                                              <p:pRg st="5" end="5"/>
                                            </p:txEl>
                                          </p:spTgt>
                                        </p:tgtEl>
                                        <p:attrNameLst>
                                          <p:attrName>style.visibility</p:attrName>
                                        </p:attrNameLst>
                                      </p:cBhvr>
                                      <p:to>
                                        <p:strVal val="visible"/>
                                      </p:to>
                                    </p:set>
                                    <p:animEffect transition="in" filter="blinds(horizontal)">
                                      <p:cBhvr>
                                        <p:cTn id="28" dur="500"/>
                                        <p:tgtEl>
                                          <p:spTgt spid="13315">
                                            <p:txEl>
                                              <p:pRg st="5" end="5"/>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13315">
                                            <p:txEl>
                                              <p:pRg st="6" end="6"/>
                                            </p:txEl>
                                          </p:spTgt>
                                        </p:tgtEl>
                                        <p:attrNameLst>
                                          <p:attrName>style.visibility</p:attrName>
                                        </p:attrNameLst>
                                      </p:cBhvr>
                                      <p:to>
                                        <p:strVal val="visible"/>
                                      </p:to>
                                    </p:set>
                                    <p:animEffect transition="in" filter="blinds(horizontal)">
                                      <p:cBhvr>
                                        <p:cTn id="31" dur="500"/>
                                        <p:tgtEl>
                                          <p:spTgt spid="13315">
                                            <p:txEl>
                                              <p:pRg st="6" end="6"/>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13315">
                                            <p:txEl>
                                              <p:pRg st="7" end="7"/>
                                            </p:txEl>
                                          </p:spTgt>
                                        </p:tgtEl>
                                        <p:attrNameLst>
                                          <p:attrName>style.visibility</p:attrName>
                                        </p:attrNameLst>
                                      </p:cBhvr>
                                      <p:to>
                                        <p:strVal val="visible"/>
                                      </p:to>
                                    </p:set>
                                    <p:animEffect transition="in" filter="blinds(horizontal)">
                                      <p:cBhvr>
                                        <p:cTn id="34" dur="500"/>
                                        <p:tgtEl>
                                          <p:spTgt spid="13315">
                                            <p:txEl>
                                              <p:pRg st="7" end="7"/>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3" presetClass="entr" presetSubtype="10" fill="hold" nodeType="clickEffect">
                                  <p:stCondLst>
                                    <p:cond delay="0"/>
                                  </p:stCondLst>
                                  <p:childTnLst>
                                    <p:set>
                                      <p:cBhvr>
                                        <p:cTn id="38" dur="1" fill="hold">
                                          <p:stCondLst>
                                            <p:cond delay="0"/>
                                          </p:stCondLst>
                                        </p:cTn>
                                        <p:tgtEl>
                                          <p:spTgt spid="13677"/>
                                        </p:tgtEl>
                                        <p:attrNameLst>
                                          <p:attrName>style.visibility</p:attrName>
                                        </p:attrNameLst>
                                      </p:cBhvr>
                                      <p:to>
                                        <p:strVal val="visible"/>
                                      </p:to>
                                    </p:set>
                                    <p:animEffect transition="in" filter="blinds(horizontal)">
                                      <p:cBhvr>
                                        <p:cTn id="39" dur="500"/>
                                        <p:tgtEl>
                                          <p:spTgt spid="136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60648"/>
            <a:ext cx="7772400" cy="792088"/>
          </a:xfrm>
        </p:spPr>
        <p:txBody>
          <a:bodyPr>
            <a:normAutofit/>
          </a:bodyPr>
          <a:lstStyle/>
          <a:p>
            <a:r>
              <a:rPr lang="ru-RU" dirty="0" smtClean="0">
                <a:solidFill>
                  <a:srgbClr val="FF0000"/>
                </a:solidFill>
              </a:rPr>
              <a:t>Были посещены уроки:</a:t>
            </a:r>
          </a:p>
        </p:txBody>
      </p:sp>
      <p:sp>
        <p:nvSpPr>
          <p:cNvPr id="3" name="Подзаголовок 2"/>
          <p:cNvSpPr>
            <a:spLocks noGrp="1"/>
          </p:cNvSpPr>
          <p:nvPr>
            <p:ph type="subTitle" idx="1"/>
          </p:nvPr>
        </p:nvSpPr>
        <p:spPr>
          <a:xfrm>
            <a:off x="323528" y="1340768"/>
            <a:ext cx="8496944" cy="5256584"/>
          </a:xfrm>
        </p:spPr>
        <p:txBody>
          <a:bodyPr>
            <a:normAutofit fontScale="77500" lnSpcReduction="20000"/>
          </a:bodyPr>
          <a:lstStyle/>
          <a:p>
            <a:pPr algn="just"/>
            <a:r>
              <a:rPr lang="ru-RU" dirty="0" smtClean="0"/>
              <a:t>	</a:t>
            </a:r>
            <a:r>
              <a:rPr lang="ru-RU" b="1" dirty="0" smtClean="0">
                <a:solidFill>
                  <a:srgbClr val="002060"/>
                </a:solidFill>
              </a:rPr>
              <a:t>На уроках было интересно, уроки были насыщены учебным материалом. Была видна индивидуальная работа, дифференцированный подход к учащимся. Оценивались знания учащихся словесно, ставились оценки. Речь учителей понятна, доступна для детей. На уроках был хороший психологический климат, дети активно работали, развивались психические процессы, познавательная деятельность, на уроках использовался наглядный материал, новые технологии, что помогало концентрировать внимание учащихся, проводились интересные, оригинальные физкультминутки. Обращалось внимание на осанку, на психическое здоровье учащихся. Поведение  учащихся  соответствовало  правилам поведения на уроке.</a:t>
            </a:r>
          </a:p>
          <a:p>
            <a:pPr algn="just"/>
            <a:r>
              <a:rPr lang="ru-RU" dirty="0" smtClean="0">
                <a:solidFill>
                  <a:srgbClr val="002060"/>
                </a:solidFill>
              </a:rPr>
              <a:t> </a:t>
            </a:r>
            <a:endParaRPr lang="ru-RU" dirty="0">
              <a:solidFill>
                <a:srgbClr val="002060"/>
              </a:solidFill>
            </a:endParaRPr>
          </a:p>
        </p:txBody>
      </p:sp>
    </p:spTree>
  </p:cSld>
  <p:clrMapOvr>
    <a:masterClrMapping/>
  </p:clrMapOvr>
  <p:transition>
    <p:pull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4291"/>
            <a:ext cx="7772400" cy="500065"/>
          </a:xfrm>
        </p:spPr>
        <p:txBody>
          <a:bodyPr>
            <a:noAutofit/>
          </a:bodyPr>
          <a:lstStyle/>
          <a:p>
            <a:r>
              <a:rPr lang="ru-RU" sz="4800" dirty="0" smtClean="0">
                <a:solidFill>
                  <a:srgbClr val="FF0000"/>
                </a:solidFill>
              </a:rPr>
              <a:t>Рекомендации</a:t>
            </a:r>
            <a:endParaRPr lang="ru-RU" sz="4800" dirty="0">
              <a:solidFill>
                <a:srgbClr val="FF0000"/>
              </a:solidFill>
            </a:endParaRPr>
          </a:p>
        </p:txBody>
      </p:sp>
      <p:sp>
        <p:nvSpPr>
          <p:cNvPr id="3" name="Подзаголовок 2"/>
          <p:cNvSpPr>
            <a:spLocks noGrp="1"/>
          </p:cNvSpPr>
          <p:nvPr>
            <p:ph type="subTitle" idx="1"/>
          </p:nvPr>
        </p:nvSpPr>
        <p:spPr>
          <a:xfrm>
            <a:off x="357158" y="714356"/>
            <a:ext cx="8358246" cy="5929354"/>
          </a:xfrm>
        </p:spPr>
        <p:txBody>
          <a:bodyPr>
            <a:normAutofit/>
          </a:bodyPr>
          <a:lstStyle/>
          <a:p>
            <a:pPr algn="just"/>
            <a:r>
              <a:rPr lang="ru-RU" b="1" dirty="0" smtClean="0">
                <a:solidFill>
                  <a:srgbClr val="002060"/>
                </a:solidFill>
              </a:rPr>
              <a:t>1.Помогать  обрести веру  в себя.</a:t>
            </a:r>
          </a:p>
          <a:p>
            <a:pPr algn="just"/>
            <a:r>
              <a:rPr lang="ru-RU" b="1" dirty="0" smtClean="0">
                <a:solidFill>
                  <a:srgbClr val="002060"/>
                </a:solidFill>
              </a:rPr>
              <a:t>2.Не допускать физических мер воздействия, запугивания, критики  в адрес учащегося  в  присутствии  других.</a:t>
            </a:r>
          </a:p>
          <a:p>
            <a:pPr algn="just"/>
            <a:r>
              <a:rPr lang="ru-RU" b="1" dirty="0" smtClean="0">
                <a:solidFill>
                  <a:srgbClr val="002060"/>
                </a:solidFill>
              </a:rPr>
              <a:t>2.Прежде  чем ругать за  неумение, попытайтесь найти причину его затруднений.</a:t>
            </a:r>
          </a:p>
          <a:p>
            <a:pPr algn="just"/>
            <a:r>
              <a:rPr lang="ru-RU" b="1" dirty="0" smtClean="0">
                <a:solidFill>
                  <a:srgbClr val="002060"/>
                </a:solidFill>
              </a:rPr>
              <a:t>3.Развивайте  интерес и  активную познавательную деятельность.</a:t>
            </a:r>
          </a:p>
          <a:p>
            <a:pPr algn="just"/>
            <a:r>
              <a:rPr lang="ru-RU" b="1" dirty="0" smtClean="0">
                <a:solidFill>
                  <a:srgbClr val="002060"/>
                </a:solidFill>
              </a:rPr>
              <a:t>4.Больше  общайтесь  с родителями  по  решению проблем  учащегося.</a:t>
            </a:r>
            <a:endParaRPr lang="ru-RU" b="1" dirty="0">
              <a:solidFill>
                <a:srgbClr val="002060"/>
              </a:solidFill>
            </a:endParaRPr>
          </a:p>
        </p:txBody>
      </p:sp>
    </p:spTree>
  </p:cSld>
  <p:clrMapOvr>
    <a:masterClrMapping/>
  </p:clrMapOvr>
  <p:transition>
    <p:pull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flipV="1">
            <a:off x="685800" y="-45718"/>
            <a:ext cx="7772400" cy="45719"/>
          </a:xfrm>
        </p:spPr>
        <p:txBody>
          <a:bodyPr>
            <a:normAutofit fontScale="90000"/>
          </a:bodyPr>
          <a:lstStyle/>
          <a:p>
            <a:endParaRPr lang="ru-RU" dirty="0"/>
          </a:p>
        </p:txBody>
      </p:sp>
      <p:sp>
        <p:nvSpPr>
          <p:cNvPr id="3" name="Подзаголовок 2"/>
          <p:cNvSpPr>
            <a:spLocks noGrp="1"/>
          </p:cNvSpPr>
          <p:nvPr>
            <p:ph type="subTitle" idx="1"/>
          </p:nvPr>
        </p:nvSpPr>
        <p:spPr>
          <a:xfrm>
            <a:off x="323528" y="188640"/>
            <a:ext cx="8496944" cy="6669360"/>
          </a:xfrm>
        </p:spPr>
        <p:txBody>
          <a:bodyPr>
            <a:normAutofit fontScale="92500" lnSpcReduction="20000"/>
          </a:bodyPr>
          <a:lstStyle/>
          <a:p>
            <a:pPr algn="just"/>
            <a:r>
              <a:rPr lang="ru-RU" sz="1800" b="1" dirty="0" smtClean="0">
                <a:solidFill>
                  <a:srgbClr val="002060"/>
                </a:solidFill>
              </a:rPr>
              <a:t>5.   </a:t>
            </a:r>
            <a:r>
              <a:rPr lang="ru-RU" sz="2600" b="1" dirty="0" smtClean="0">
                <a:solidFill>
                  <a:srgbClr val="002060"/>
                </a:solidFill>
              </a:rPr>
              <a:t>Необходимо </a:t>
            </a:r>
            <a:r>
              <a:rPr lang="ru-RU" sz="1800" b="1" dirty="0" smtClean="0">
                <a:solidFill>
                  <a:srgbClr val="002060"/>
                </a:solidFill>
              </a:rPr>
              <a:t>П</a:t>
            </a:r>
            <a:r>
              <a:rPr lang="ru-RU" sz="2400" b="1" dirty="0" smtClean="0">
                <a:solidFill>
                  <a:srgbClr val="002060"/>
                </a:solidFill>
              </a:rPr>
              <a:t>остоянно анализировать деятельность, стремится обновлять методы и приемы обучения с целью осуществления личностно-ориентированного подхода к каждому школьнику.</a:t>
            </a:r>
          </a:p>
          <a:p>
            <a:pPr algn="just"/>
            <a:r>
              <a:rPr lang="ru-RU" sz="2400" b="1" dirty="0" smtClean="0">
                <a:solidFill>
                  <a:srgbClr val="002060"/>
                </a:solidFill>
              </a:rPr>
              <a:t>6. Во втором полугодии в 4-х классах педагогам начальной и средней школы знакомить с перечнем предметов, которые они будут изучать в 5-м классе, преподавателям-предметникам целесообразно в интересной для ребят манере представить будущие предметы, рассказывать об особенностях обучения в средней школе в эмоционально-благоприятном тоне для того, чтобы снять тревожность школьников, сохранить познавательные мотивы учебной деятельности. Проводить экскурсии по школе, знакомить с кабинетами.</a:t>
            </a:r>
          </a:p>
          <a:p>
            <a:pPr algn="just"/>
            <a:r>
              <a:rPr lang="ru-RU" sz="2400" b="1" dirty="0" smtClean="0">
                <a:solidFill>
                  <a:srgbClr val="002060"/>
                </a:solidFill>
              </a:rPr>
              <a:t>7.Учителям начальной школы готовить на каждого ученика 4-го класса развернутую     устную  (по мере необходимости письменную характеристику), в которой нашли бы отражение личностные и характерологические особенности, интеллектуальные возможности, в том числе темп деятельности, мотивы учебной деятельности, интересы, самооценку, уровень притязаний. А также особенности семейной ситуации, положение в группе сверстников.</a:t>
            </a:r>
          </a:p>
        </p:txBody>
      </p:sp>
    </p:spTree>
  </p:cSld>
  <p:clrMapOvr>
    <a:masterClrMapping/>
  </p:clrMapOvr>
  <p:transition>
    <p:pull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normAutofit fontScale="90000"/>
          </a:bodyPr>
          <a:lstStyle/>
          <a:p>
            <a:pPr eaLnBrk="1" hangingPunct="1"/>
            <a:r>
              <a:rPr lang="ru-RU" sz="4000" b="1" dirty="0" smtClean="0"/>
              <a:t>Возрастные особенности младшего подростка:</a:t>
            </a:r>
          </a:p>
        </p:txBody>
      </p:sp>
      <p:sp>
        <p:nvSpPr>
          <p:cNvPr id="46083" name="Rectangle 3"/>
          <p:cNvSpPr>
            <a:spLocks noGrp="1" noChangeArrowheads="1"/>
          </p:cNvSpPr>
          <p:nvPr>
            <p:ph type="body" idx="1"/>
          </p:nvPr>
        </p:nvSpPr>
        <p:spPr>
          <a:xfrm>
            <a:off x="457200" y="1844675"/>
            <a:ext cx="8229600" cy="4537075"/>
          </a:xfrm>
        </p:spPr>
        <p:txBody>
          <a:bodyPr/>
          <a:lstStyle/>
          <a:p>
            <a:pPr eaLnBrk="1" hangingPunct="1">
              <a:lnSpc>
                <a:spcPct val="80000"/>
              </a:lnSpc>
            </a:pPr>
            <a:endParaRPr lang="en-US" sz="1600" dirty="0" smtClean="0"/>
          </a:p>
          <a:p>
            <a:pPr eaLnBrk="1" hangingPunct="1">
              <a:lnSpc>
                <a:spcPct val="80000"/>
              </a:lnSpc>
            </a:pPr>
            <a:r>
              <a:rPr lang="ru-RU" sz="1600" dirty="0" smtClean="0"/>
              <a:t>В средней школе падают познавательные мотивы учебной деятельности, на смену ведущей деятельности ребенка – учебе -приходит новая ведущая деятельность-общение.</a:t>
            </a:r>
          </a:p>
          <a:p>
            <a:pPr eaLnBrk="1" hangingPunct="1">
              <a:lnSpc>
                <a:spcPct val="80000"/>
              </a:lnSpc>
            </a:pPr>
            <a:r>
              <a:rPr lang="en-US" sz="1600" dirty="0" smtClean="0"/>
              <a:t> </a:t>
            </a:r>
            <a:r>
              <a:rPr lang="ru-RU" sz="1600" dirty="0" smtClean="0"/>
              <a:t>потребность в достойном положении в коллективе сверстников, в семье; </a:t>
            </a:r>
          </a:p>
          <a:p>
            <a:pPr eaLnBrk="1" hangingPunct="1">
              <a:lnSpc>
                <a:spcPct val="80000"/>
              </a:lnSpc>
            </a:pPr>
            <a:r>
              <a:rPr lang="ru-RU" sz="1600" dirty="0" smtClean="0"/>
              <a:t>повышенная утомляемость; </a:t>
            </a:r>
            <a:endParaRPr lang="en-US" sz="1600" dirty="0" smtClean="0"/>
          </a:p>
          <a:p>
            <a:pPr eaLnBrk="1" hangingPunct="1">
              <a:lnSpc>
                <a:spcPct val="80000"/>
              </a:lnSpc>
            </a:pPr>
            <a:r>
              <a:rPr lang="ru-RU" sz="1600" dirty="0" smtClean="0"/>
              <a:t>стремление обзавестись верным другом; </a:t>
            </a:r>
          </a:p>
          <a:p>
            <a:pPr eaLnBrk="1" hangingPunct="1">
              <a:lnSpc>
                <a:spcPct val="80000"/>
              </a:lnSpc>
            </a:pPr>
            <a:r>
              <a:rPr lang="ru-RU" sz="1600" dirty="0" smtClean="0"/>
              <a:t>стремление избежать изоляции, как в классе, так и в малом коллективе; </a:t>
            </a:r>
          </a:p>
          <a:p>
            <a:pPr eaLnBrk="1" hangingPunct="1">
              <a:lnSpc>
                <a:spcPct val="80000"/>
              </a:lnSpc>
            </a:pPr>
            <a:r>
              <a:rPr lang="ru-RU" sz="1600" dirty="0" smtClean="0"/>
              <a:t>повышенный интерес к вопросу о “соотношении сил” в классе; </a:t>
            </a:r>
          </a:p>
          <a:p>
            <a:pPr eaLnBrk="1" hangingPunct="1">
              <a:lnSpc>
                <a:spcPct val="80000"/>
              </a:lnSpc>
            </a:pPr>
            <a:r>
              <a:rPr lang="ru-RU" sz="1600" dirty="0" smtClean="0"/>
              <a:t>стремление отмежеваться от всего подчеркнуто детского; </a:t>
            </a:r>
          </a:p>
          <a:p>
            <a:pPr eaLnBrk="1" hangingPunct="1">
              <a:lnSpc>
                <a:spcPct val="80000"/>
              </a:lnSpc>
            </a:pPr>
            <a:r>
              <a:rPr lang="ru-RU" sz="1600" dirty="0" smtClean="0"/>
              <a:t>отсутствие авторитета возраста; </a:t>
            </a:r>
          </a:p>
          <a:p>
            <a:pPr eaLnBrk="1" hangingPunct="1">
              <a:lnSpc>
                <a:spcPct val="80000"/>
              </a:lnSpc>
            </a:pPr>
            <a:r>
              <a:rPr lang="ru-RU" sz="1600" dirty="0" smtClean="0"/>
              <a:t>отвращение к необоснованным запретам; </a:t>
            </a:r>
          </a:p>
          <a:p>
            <a:pPr eaLnBrk="1" hangingPunct="1">
              <a:lnSpc>
                <a:spcPct val="80000"/>
              </a:lnSpc>
            </a:pPr>
            <a:r>
              <a:rPr lang="ru-RU" sz="1600" dirty="0" smtClean="0"/>
              <a:t>переоценка своих возможностей; </a:t>
            </a:r>
          </a:p>
          <a:p>
            <a:pPr eaLnBrk="1" hangingPunct="1">
              <a:lnSpc>
                <a:spcPct val="80000"/>
              </a:lnSpc>
            </a:pPr>
            <a:r>
              <a:rPr lang="ru-RU" sz="1600" dirty="0" smtClean="0"/>
              <a:t>ярко выраженная эмоциональность; </a:t>
            </a:r>
          </a:p>
          <a:p>
            <a:pPr eaLnBrk="1" hangingPunct="1">
              <a:lnSpc>
                <a:spcPct val="80000"/>
              </a:lnSpc>
            </a:pPr>
            <a:r>
              <a:rPr lang="ru-RU" sz="1600" dirty="0" smtClean="0"/>
              <a:t>требовательность к соответствию слова делу; </a:t>
            </a:r>
          </a:p>
          <a:p>
            <a:pPr eaLnBrk="1" hangingPunct="1">
              <a:lnSpc>
                <a:spcPct val="80000"/>
              </a:lnSpc>
            </a:pPr>
            <a:r>
              <a:rPr lang="ru-RU" sz="1600" dirty="0" smtClean="0"/>
              <a:t>повышенный интерес к спорту. </a:t>
            </a:r>
          </a:p>
        </p:txBody>
      </p:sp>
      <p:pic>
        <p:nvPicPr>
          <p:cNvPr id="9220" name="Picture 4" descr="J:\5 класс\SAM_2164.JPG"/>
          <p:cNvPicPr>
            <a:picLocks noChangeAspect="1" noChangeArrowheads="1"/>
          </p:cNvPicPr>
          <p:nvPr/>
        </p:nvPicPr>
        <p:blipFill>
          <a:blip r:embed="rId2" cstate="print"/>
          <a:srcRect/>
          <a:stretch>
            <a:fillRect/>
          </a:stretch>
        </p:blipFill>
        <p:spPr bwMode="auto">
          <a:xfrm>
            <a:off x="6143625" y="4429125"/>
            <a:ext cx="3000375" cy="2428875"/>
          </a:xfrm>
          <a:prstGeom prst="rect">
            <a:avLst/>
          </a:prstGeom>
          <a:noFill/>
          <a:ln w="9525">
            <a:noFill/>
            <a:miter lim="800000"/>
            <a:headEnd/>
            <a:tailEnd/>
          </a:ln>
        </p:spPr>
      </p:pic>
    </p:spTree>
  </p:cSld>
  <p:clrMapOvr>
    <a:masterClrMapping/>
  </p:clrMapOvr>
  <p:transition>
    <p:pull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6082"/>
                                        </p:tgtEl>
                                        <p:attrNameLst>
                                          <p:attrName>style.visibility</p:attrName>
                                        </p:attrNameLst>
                                      </p:cBhvr>
                                      <p:to>
                                        <p:strVal val="visible"/>
                                      </p:to>
                                    </p:set>
                                    <p:anim calcmode="lin" valueType="num">
                                      <p:cBhvr additive="base">
                                        <p:cTn id="7" dur="500" fill="hold"/>
                                        <p:tgtEl>
                                          <p:spTgt spid="46082"/>
                                        </p:tgtEl>
                                        <p:attrNameLst>
                                          <p:attrName>ppt_x</p:attrName>
                                        </p:attrNameLst>
                                      </p:cBhvr>
                                      <p:tavLst>
                                        <p:tav tm="0">
                                          <p:val>
                                            <p:strVal val="0-#ppt_w/2"/>
                                          </p:val>
                                        </p:tav>
                                        <p:tav tm="100000">
                                          <p:val>
                                            <p:strVal val="#ppt_x"/>
                                          </p:val>
                                        </p:tav>
                                      </p:tavLst>
                                    </p:anim>
                                    <p:anim calcmode="lin" valueType="num">
                                      <p:cBhvr additive="base">
                                        <p:cTn id="8" dur="500" fill="hold"/>
                                        <p:tgtEl>
                                          <p:spTgt spid="4608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6083">
                                            <p:txEl>
                                              <p:pRg st="2" end="2"/>
                                            </p:txEl>
                                          </p:spTgt>
                                        </p:tgtEl>
                                        <p:attrNameLst>
                                          <p:attrName>style.visibility</p:attrName>
                                        </p:attrNameLst>
                                      </p:cBhvr>
                                      <p:to>
                                        <p:strVal val="visible"/>
                                      </p:to>
                                    </p:set>
                                    <p:anim calcmode="lin" valueType="num">
                                      <p:cBhvr additive="base">
                                        <p:cTn id="13" dur="500" fill="hold"/>
                                        <p:tgtEl>
                                          <p:spTgt spid="4608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608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6083">
                                            <p:txEl>
                                              <p:pRg st="1" end="1"/>
                                            </p:txEl>
                                          </p:spTgt>
                                        </p:tgtEl>
                                        <p:attrNameLst>
                                          <p:attrName>style.visibility</p:attrName>
                                        </p:attrNameLst>
                                      </p:cBhvr>
                                      <p:to>
                                        <p:strVal val="visible"/>
                                      </p:to>
                                    </p:set>
                                    <p:anim calcmode="lin" valueType="num">
                                      <p:cBhvr additive="base">
                                        <p:cTn id="19" dur="500" fill="hold"/>
                                        <p:tgtEl>
                                          <p:spTgt spid="4608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6083">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6083">
                                            <p:txEl>
                                              <p:pRg st="3" end="3"/>
                                            </p:txEl>
                                          </p:spTgt>
                                        </p:tgtEl>
                                        <p:attrNameLst>
                                          <p:attrName>style.visibility</p:attrName>
                                        </p:attrNameLst>
                                      </p:cBhvr>
                                      <p:to>
                                        <p:strVal val="visible"/>
                                      </p:to>
                                    </p:set>
                                    <p:anim calcmode="lin" valueType="num">
                                      <p:cBhvr additive="base">
                                        <p:cTn id="23" dur="500" fill="hold"/>
                                        <p:tgtEl>
                                          <p:spTgt spid="4608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608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6083">
                                            <p:txEl>
                                              <p:pRg st="4" end="4"/>
                                            </p:txEl>
                                          </p:spTgt>
                                        </p:tgtEl>
                                        <p:attrNameLst>
                                          <p:attrName>style.visibility</p:attrName>
                                        </p:attrNameLst>
                                      </p:cBhvr>
                                      <p:to>
                                        <p:strVal val="visible"/>
                                      </p:to>
                                    </p:set>
                                    <p:anim calcmode="lin" valueType="num">
                                      <p:cBhvr additive="base">
                                        <p:cTn id="27" dur="500" fill="hold"/>
                                        <p:tgtEl>
                                          <p:spTgt spid="4608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608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6083">
                                            <p:txEl>
                                              <p:pRg st="5" end="5"/>
                                            </p:txEl>
                                          </p:spTgt>
                                        </p:tgtEl>
                                        <p:attrNameLst>
                                          <p:attrName>style.visibility</p:attrName>
                                        </p:attrNameLst>
                                      </p:cBhvr>
                                      <p:to>
                                        <p:strVal val="visible"/>
                                      </p:to>
                                    </p:set>
                                    <p:anim calcmode="lin" valueType="num">
                                      <p:cBhvr additive="base">
                                        <p:cTn id="31" dur="500" fill="hold"/>
                                        <p:tgtEl>
                                          <p:spTgt spid="4608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608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6083">
                                            <p:txEl>
                                              <p:pRg st="6" end="6"/>
                                            </p:txEl>
                                          </p:spTgt>
                                        </p:tgtEl>
                                        <p:attrNameLst>
                                          <p:attrName>style.visibility</p:attrName>
                                        </p:attrNameLst>
                                      </p:cBhvr>
                                      <p:to>
                                        <p:strVal val="visible"/>
                                      </p:to>
                                    </p:set>
                                    <p:anim calcmode="lin" valueType="num">
                                      <p:cBhvr additive="base">
                                        <p:cTn id="35" dur="500" fill="hold"/>
                                        <p:tgtEl>
                                          <p:spTgt spid="4608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6083">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6083">
                                            <p:txEl>
                                              <p:pRg st="7" end="7"/>
                                            </p:txEl>
                                          </p:spTgt>
                                        </p:tgtEl>
                                        <p:attrNameLst>
                                          <p:attrName>style.visibility</p:attrName>
                                        </p:attrNameLst>
                                      </p:cBhvr>
                                      <p:to>
                                        <p:strVal val="visible"/>
                                      </p:to>
                                    </p:set>
                                    <p:anim calcmode="lin" valueType="num">
                                      <p:cBhvr additive="base">
                                        <p:cTn id="39" dur="500" fill="hold"/>
                                        <p:tgtEl>
                                          <p:spTgt spid="4608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6083">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6083">
                                            <p:txEl>
                                              <p:pRg st="8" end="8"/>
                                            </p:txEl>
                                          </p:spTgt>
                                        </p:tgtEl>
                                        <p:attrNameLst>
                                          <p:attrName>style.visibility</p:attrName>
                                        </p:attrNameLst>
                                      </p:cBhvr>
                                      <p:to>
                                        <p:strVal val="visible"/>
                                      </p:to>
                                    </p:set>
                                    <p:anim calcmode="lin" valueType="num">
                                      <p:cBhvr additive="base">
                                        <p:cTn id="43" dur="500" fill="hold"/>
                                        <p:tgtEl>
                                          <p:spTgt spid="4608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6083">
                                            <p:txEl>
                                              <p:pRg st="8" end="8"/>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6083">
                                            <p:txEl>
                                              <p:pRg st="9" end="9"/>
                                            </p:txEl>
                                          </p:spTgt>
                                        </p:tgtEl>
                                        <p:attrNameLst>
                                          <p:attrName>style.visibility</p:attrName>
                                        </p:attrNameLst>
                                      </p:cBhvr>
                                      <p:to>
                                        <p:strVal val="visible"/>
                                      </p:to>
                                    </p:set>
                                    <p:anim calcmode="lin" valueType="num">
                                      <p:cBhvr additive="base">
                                        <p:cTn id="47" dur="500" fill="hold"/>
                                        <p:tgtEl>
                                          <p:spTgt spid="46083">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6083">
                                            <p:txEl>
                                              <p:pRg st="9" end="9"/>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46083">
                                            <p:txEl>
                                              <p:pRg st="10" end="10"/>
                                            </p:txEl>
                                          </p:spTgt>
                                        </p:tgtEl>
                                        <p:attrNameLst>
                                          <p:attrName>style.visibility</p:attrName>
                                        </p:attrNameLst>
                                      </p:cBhvr>
                                      <p:to>
                                        <p:strVal val="visible"/>
                                      </p:to>
                                    </p:set>
                                    <p:anim calcmode="lin" valueType="num">
                                      <p:cBhvr additive="base">
                                        <p:cTn id="51" dur="500" fill="hold"/>
                                        <p:tgtEl>
                                          <p:spTgt spid="46083">
                                            <p:txEl>
                                              <p:pRg st="10" end="1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46083">
                                            <p:txEl>
                                              <p:pRg st="10" end="10"/>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46083">
                                            <p:txEl>
                                              <p:pRg st="11" end="11"/>
                                            </p:txEl>
                                          </p:spTgt>
                                        </p:tgtEl>
                                        <p:attrNameLst>
                                          <p:attrName>style.visibility</p:attrName>
                                        </p:attrNameLst>
                                      </p:cBhvr>
                                      <p:to>
                                        <p:strVal val="visible"/>
                                      </p:to>
                                    </p:set>
                                    <p:anim calcmode="lin" valueType="num">
                                      <p:cBhvr additive="base">
                                        <p:cTn id="55" dur="500" fill="hold"/>
                                        <p:tgtEl>
                                          <p:spTgt spid="46083">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6083">
                                            <p:txEl>
                                              <p:pRg st="11" end="11"/>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46083">
                                            <p:txEl>
                                              <p:pRg st="12" end="12"/>
                                            </p:txEl>
                                          </p:spTgt>
                                        </p:tgtEl>
                                        <p:attrNameLst>
                                          <p:attrName>style.visibility</p:attrName>
                                        </p:attrNameLst>
                                      </p:cBhvr>
                                      <p:to>
                                        <p:strVal val="visible"/>
                                      </p:to>
                                    </p:set>
                                    <p:anim calcmode="lin" valueType="num">
                                      <p:cBhvr additive="base">
                                        <p:cTn id="59" dur="500" fill="hold"/>
                                        <p:tgtEl>
                                          <p:spTgt spid="46083">
                                            <p:txEl>
                                              <p:pRg st="12" end="12"/>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46083">
                                            <p:txEl>
                                              <p:pRg st="12" end="12"/>
                                            </p:txEl>
                                          </p:spTgt>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46083">
                                            <p:txEl>
                                              <p:pRg st="13" end="13"/>
                                            </p:txEl>
                                          </p:spTgt>
                                        </p:tgtEl>
                                        <p:attrNameLst>
                                          <p:attrName>style.visibility</p:attrName>
                                        </p:attrNameLst>
                                      </p:cBhvr>
                                      <p:to>
                                        <p:strVal val="visible"/>
                                      </p:to>
                                    </p:set>
                                    <p:anim calcmode="lin" valueType="num">
                                      <p:cBhvr additive="base">
                                        <p:cTn id="63" dur="500" fill="hold"/>
                                        <p:tgtEl>
                                          <p:spTgt spid="46083">
                                            <p:txEl>
                                              <p:pRg st="13" end="13"/>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4608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
            <a:ext cx="7772400" cy="260647"/>
          </a:xfrm>
        </p:spPr>
        <p:txBody>
          <a:bodyPr>
            <a:normAutofit fontScale="90000"/>
          </a:bodyPr>
          <a:lstStyle/>
          <a:p>
            <a:endParaRPr lang="ru-RU" dirty="0"/>
          </a:p>
        </p:txBody>
      </p:sp>
      <p:sp>
        <p:nvSpPr>
          <p:cNvPr id="3" name="Подзаголовок 2"/>
          <p:cNvSpPr>
            <a:spLocks noGrp="1"/>
          </p:cNvSpPr>
          <p:nvPr>
            <p:ph type="subTitle" idx="1"/>
          </p:nvPr>
        </p:nvSpPr>
        <p:spPr>
          <a:xfrm>
            <a:off x="395536" y="476672"/>
            <a:ext cx="8280920" cy="6120680"/>
          </a:xfrm>
        </p:spPr>
        <p:txBody>
          <a:bodyPr>
            <a:normAutofit fontScale="77500" lnSpcReduction="20000"/>
          </a:bodyPr>
          <a:lstStyle/>
          <a:p>
            <a:pPr algn="just"/>
            <a:r>
              <a:rPr lang="ru-RU" sz="2000" b="1" dirty="0" smtClean="0">
                <a:solidFill>
                  <a:srgbClr val="002060"/>
                </a:solidFill>
              </a:rPr>
              <a:t>8.</a:t>
            </a:r>
            <a:r>
              <a:rPr lang="ru-RU" sz="2000" dirty="0" smtClean="0">
                <a:solidFill>
                  <a:srgbClr val="00B050"/>
                </a:solidFill>
              </a:rPr>
              <a:t> </a:t>
            </a:r>
            <a:r>
              <a:rPr lang="ru-RU" sz="2800" b="1" dirty="0" smtClean="0">
                <a:solidFill>
                  <a:srgbClr val="002060"/>
                </a:solidFill>
              </a:rPr>
              <a:t>Преподавателям-предметникам 5-х классов, классным руководителям знакомиться с характеристиками учащихся 4-х классов, особенностями классных коллективов, их традициями, а также стилем общения педагога, который работал в начальной школе.</a:t>
            </a:r>
          </a:p>
          <a:p>
            <a:pPr algn="just"/>
            <a:endParaRPr lang="ru-RU" sz="2800" b="1" dirty="0" smtClean="0">
              <a:solidFill>
                <a:srgbClr val="002060"/>
              </a:solidFill>
            </a:endParaRPr>
          </a:p>
          <a:p>
            <a:pPr algn="just"/>
            <a:r>
              <a:rPr lang="ru-RU" sz="2800" b="1" dirty="0" smtClean="0">
                <a:solidFill>
                  <a:srgbClr val="002060"/>
                </a:solidFill>
              </a:rPr>
              <a:t>9. На первом этапе обучения в 5-м классе целесообразно оценочную деятельность строить в авансирующем ключе, подробно объяснять школьникам, за что они получили ту или иную оценку. Оценочная деятельность должна носить стимулирующий и поддерживающий характер.</a:t>
            </a:r>
          </a:p>
          <a:p>
            <a:pPr algn="just"/>
            <a:endParaRPr lang="ru-RU" sz="2800" b="1" dirty="0" smtClean="0">
              <a:solidFill>
                <a:srgbClr val="002060"/>
              </a:solidFill>
            </a:endParaRPr>
          </a:p>
          <a:p>
            <a:pPr algn="just"/>
            <a:r>
              <a:rPr lang="ru-RU" sz="2800" b="1" dirty="0" smtClean="0">
                <a:solidFill>
                  <a:srgbClr val="002060"/>
                </a:solidFill>
              </a:rPr>
              <a:t>10. Уделять больше внимания формированию учебных умений и навыков, способам самостоятельной, контрольно-оценочной деятельности, учить работать в умственном плане действий. На первом этапе обучения в 5-м классе при организации взаимодействия учитывать стиль общения педагога начальной школы, учить рациональному планированию деятельности, строить режим дня.</a:t>
            </a:r>
          </a:p>
          <a:p>
            <a:pPr algn="l"/>
            <a:endParaRPr lang="ru-RU" sz="2000" b="1" dirty="0">
              <a:solidFill>
                <a:srgbClr val="002060"/>
              </a:solidFill>
            </a:endParaRPr>
          </a:p>
        </p:txBody>
      </p:sp>
    </p:spTree>
  </p:cSld>
  <p:clrMapOvr>
    <a:masterClrMapping/>
  </p:clrMapOvr>
  <p:transition>
    <p:pull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332657"/>
            <a:ext cx="7772400" cy="144015"/>
          </a:xfrm>
        </p:spPr>
        <p:txBody>
          <a:bodyPr>
            <a:normAutofit fontScale="90000"/>
          </a:bodyPr>
          <a:lstStyle/>
          <a:p>
            <a:endParaRPr lang="ru-RU" dirty="0"/>
          </a:p>
        </p:txBody>
      </p:sp>
      <p:sp>
        <p:nvSpPr>
          <p:cNvPr id="3" name="Подзаголовок 2"/>
          <p:cNvSpPr>
            <a:spLocks noGrp="1"/>
          </p:cNvSpPr>
          <p:nvPr>
            <p:ph type="subTitle" idx="1"/>
          </p:nvPr>
        </p:nvSpPr>
        <p:spPr>
          <a:xfrm>
            <a:off x="395536" y="620688"/>
            <a:ext cx="8496944" cy="6048672"/>
          </a:xfrm>
        </p:spPr>
        <p:txBody>
          <a:bodyPr>
            <a:normAutofit fontScale="92500" lnSpcReduction="20000"/>
          </a:bodyPr>
          <a:lstStyle/>
          <a:p>
            <a:pPr algn="just"/>
            <a:r>
              <a:rPr lang="ru-RU" sz="2000" b="1" dirty="0" smtClean="0">
                <a:solidFill>
                  <a:srgbClr val="002060"/>
                </a:solidFill>
              </a:rPr>
              <a:t>11.</a:t>
            </a:r>
            <a:r>
              <a:rPr lang="ru-RU" sz="2000" dirty="0" smtClean="0">
                <a:solidFill>
                  <a:srgbClr val="00B050"/>
                </a:solidFill>
              </a:rPr>
              <a:t> </a:t>
            </a:r>
            <a:r>
              <a:rPr lang="ru-RU" sz="2400" b="1" dirty="0" smtClean="0">
                <a:solidFill>
                  <a:srgbClr val="002060"/>
                </a:solidFill>
              </a:rPr>
              <a:t>Учитывать, что в средней школе падают познавательные мотивы учебной деятельности, на смену ведущей деятельности ребенка - учебе - приходит новая ведущая деятельность - общение. Для поддержания мотивации к учебе больше использовать возможности сотрудничества школьников на уроке, поддерживать авторитет в классе, переходить с репродуктивного на продуктивный уровень обучения (развивать умения находить и сопоставлять несколько способов решения задачи, искать нестандартные способы решения).</a:t>
            </a:r>
          </a:p>
          <a:p>
            <a:pPr algn="just"/>
            <a:endParaRPr lang="ru-RU" sz="2400" b="1" dirty="0" smtClean="0">
              <a:solidFill>
                <a:srgbClr val="002060"/>
              </a:solidFill>
            </a:endParaRPr>
          </a:p>
          <a:p>
            <a:pPr algn="just"/>
            <a:r>
              <a:rPr lang="ru-RU" sz="2400" b="1" dirty="0" smtClean="0">
                <a:solidFill>
                  <a:srgbClr val="002060"/>
                </a:solidFill>
              </a:rPr>
              <a:t>12. При организации воспитательной работы использовать возможности включения 5-классников в подготовку и организацию совместных со старшеклассниками мероприятий, праздников, спортивных соревнований. Использовать компенсаторные возможности воспитательной работы; ученикам, имеющим низкую самооценку, проблемы в учебе давать поручения, в ходе выполнения которых они заведомо бы имели успех.</a:t>
            </a:r>
          </a:p>
          <a:p>
            <a:pPr algn="just"/>
            <a:r>
              <a:rPr lang="ru-RU" sz="2400" dirty="0" smtClean="0">
                <a:solidFill>
                  <a:srgbClr val="00B050"/>
                </a:solidFill>
              </a:rPr>
              <a:t> </a:t>
            </a:r>
            <a:endParaRPr lang="ru-RU" sz="2400" dirty="0">
              <a:solidFill>
                <a:srgbClr val="00B050"/>
              </a:solidFill>
            </a:endParaRPr>
          </a:p>
        </p:txBody>
      </p:sp>
    </p:spTree>
  </p:cSld>
  <p:clrMapOvr>
    <a:masterClrMapping/>
  </p:clrMapOvr>
  <p:transition>
    <p:pull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p:nvPr>
        </p:nvSpPr>
        <p:spPr>
          <a:xfrm>
            <a:off x="395288" y="260350"/>
            <a:ext cx="8229600" cy="1143000"/>
          </a:xfrm>
        </p:spPr>
        <p:txBody>
          <a:bodyPr>
            <a:normAutofit fontScale="90000"/>
          </a:bodyPr>
          <a:lstStyle/>
          <a:p>
            <a:r>
              <a:rPr lang="ru-RU" b="1" smtClean="0"/>
              <a:t>Рекомендации</a:t>
            </a:r>
            <a:r>
              <a:rPr lang="ru-RU" smtClean="0"/>
              <a:t/>
            </a:r>
            <a:br>
              <a:rPr lang="ru-RU" smtClean="0"/>
            </a:br>
            <a:endParaRPr lang="ru-RU" smtClean="0"/>
          </a:p>
        </p:txBody>
      </p:sp>
      <p:sp>
        <p:nvSpPr>
          <p:cNvPr id="18435" name="Содержимое 2"/>
          <p:cNvSpPr>
            <a:spLocks noGrp="1"/>
          </p:cNvSpPr>
          <p:nvPr>
            <p:ph idx="1"/>
          </p:nvPr>
        </p:nvSpPr>
        <p:spPr/>
        <p:txBody>
          <a:bodyPr/>
          <a:lstStyle/>
          <a:p>
            <a:r>
              <a:rPr lang="ru-RU" smtClean="0"/>
              <a:t>Преподавателям постоянно анализировать свою деятельность, стремится обновлять методы и приемы обучения с целью осуществления личностно-ориентированного подхода к каждому школьнику.</a:t>
            </a:r>
          </a:p>
          <a:p>
            <a:r>
              <a:rPr lang="ru-RU" smtClean="0"/>
              <a:t>Постоянно соблюдать стиль педагогического общения</a:t>
            </a:r>
          </a:p>
        </p:txBody>
      </p:sp>
    </p:spTree>
  </p:cSld>
  <p:clrMapOvr>
    <a:masterClrMapping/>
  </p:clrMapOvr>
  <p:transition>
    <p:pull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Заголовок 1"/>
          <p:cNvSpPr>
            <a:spLocks noGrp="1"/>
          </p:cNvSpPr>
          <p:nvPr>
            <p:ph type="title"/>
          </p:nvPr>
        </p:nvSpPr>
        <p:spPr/>
        <p:txBody>
          <a:bodyPr/>
          <a:lstStyle/>
          <a:p>
            <a:endParaRPr lang="ru-RU" smtClean="0"/>
          </a:p>
        </p:txBody>
      </p:sp>
      <p:sp>
        <p:nvSpPr>
          <p:cNvPr id="19459" name="Содержимое 2"/>
          <p:cNvSpPr>
            <a:spLocks noGrp="1"/>
          </p:cNvSpPr>
          <p:nvPr>
            <p:ph idx="1"/>
          </p:nvPr>
        </p:nvSpPr>
        <p:spPr/>
        <p:txBody>
          <a:bodyPr>
            <a:normAutofit lnSpcReduction="10000"/>
          </a:bodyPr>
          <a:lstStyle/>
          <a:p>
            <a:r>
              <a:rPr lang="ru-RU" smtClean="0"/>
              <a:t>На первом этапе обучения в 5-м классе целесообразно оценочную деятельность строить в авансирующем ключе, подробно объяснять школьникам, за что они получили ту или иную оценку. Оценочная деятельность должна носить стимулирующий и поддерживающий характер. Оценка должна сравнивать сегодняшние успехи ребенка с его вчерашними неуспехами.</a:t>
            </a:r>
          </a:p>
          <a:p>
            <a:endParaRPr lang="ru-RU" smtClean="0"/>
          </a:p>
          <a:p>
            <a:endParaRPr lang="ru-RU" smtClean="0"/>
          </a:p>
        </p:txBody>
      </p:sp>
    </p:spTree>
  </p:cSld>
  <p:clrMapOvr>
    <a:masterClrMapping/>
  </p:clrMapOvr>
  <p:transition>
    <p:pull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Заголовок 1"/>
          <p:cNvSpPr>
            <a:spLocks noGrp="1"/>
          </p:cNvSpPr>
          <p:nvPr>
            <p:ph type="title"/>
          </p:nvPr>
        </p:nvSpPr>
        <p:spPr/>
        <p:txBody>
          <a:bodyPr/>
          <a:lstStyle/>
          <a:p>
            <a:endParaRPr lang="ru-RU" smtClean="0"/>
          </a:p>
        </p:txBody>
      </p:sp>
      <p:sp>
        <p:nvSpPr>
          <p:cNvPr id="20483" name="Содержимое 2"/>
          <p:cNvSpPr>
            <a:spLocks noGrp="1"/>
          </p:cNvSpPr>
          <p:nvPr>
            <p:ph idx="1"/>
          </p:nvPr>
        </p:nvSpPr>
        <p:spPr/>
        <p:txBody>
          <a:bodyPr/>
          <a:lstStyle/>
          <a:p>
            <a:pPr>
              <a:buFontTx/>
              <a:buNone/>
            </a:pPr>
            <a:r>
              <a:rPr lang="ru-RU" smtClean="0"/>
              <a:t>физкультминутка снимает напряжение, уменьшает утомление, однако  учителя не всегда находят для нее времени. Механизм работоспособности имеет определенную цикличность: </a:t>
            </a:r>
          </a:p>
          <a:p>
            <a:r>
              <a:rPr lang="ru-RU" smtClean="0"/>
              <a:t>3-5 минут - врабатывание;</a:t>
            </a:r>
          </a:p>
          <a:p>
            <a:r>
              <a:rPr lang="ru-RU" smtClean="0"/>
              <a:t>15-20 -оптимум;</a:t>
            </a:r>
          </a:p>
          <a:p>
            <a:r>
              <a:rPr lang="ru-RU" smtClean="0"/>
              <a:t>с 20 минуты- утомление.</a:t>
            </a:r>
          </a:p>
          <a:p>
            <a:endParaRPr lang="ru-RU" smtClean="0"/>
          </a:p>
        </p:txBody>
      </p:sp>
    </p:spTree>
  </p:cSld>
  <p:clrMapOvr>
    <a:masterClrMapping/>
  </p:clrMapOvr>
  <p:transition>
    <p:pull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Заголовок 1"/>
          <p:cNvSpPr>
            <a:spLocks noGrp="1"/>
          </p:cNvSpPr>
          <p:nvPr>
            <p:ph type="title"/>
          </p:nvPr>
        </p:nvSpPr>
        <p:spPr/>
        <p:txBody>
          <a:bodyPr/>
          <a:lstStyle/>
          <a:p>
            <a:endParaRPr lang="ru-RU" smtClean="0"/>
          </a:p>
        </p:txBody>
      </p:sp>
      <p:sp>
        <p:nvSpPr>
          <p:cNvPr id="22531" name="Содержимое 2"/>
          <p:cNvSpPr>
            <a:spLocks noGrp="1"/>
          </p:cNvSpPr>
          <p:nvPr>
            <p:ph idx="1"/>
          </p:nvPr>
        </p:nvSpPr>
        <p:spPr/>
        <p:txBody>
          <a:bodyPr/>
          <a:lstStyle/>
          <a:p>
            <a:r>
              <a:rPr lang="ru-RU" smtClean="0"/>
              <a:t>Создавать уместную ситуацию успеха для учащегося, особенно для тех которые недостаточно успешны в учебной деятельности. </a:t>
            </a:r>
          </a:p>
          <a:p>
            <a:r>
              <a:rPr lang="ru-RU" smtClean="0"/>
              <a:t>Не скупитесь на похвалу! Нет такого "двоечника", которого не за что было бы похвалить.</a:t>
            </a:r>
          </a:p>
          <a:p>
            <a:endParaRPr lang="ru-RU" smtClean="0"/>
          </a:p>
          <a:p>
            <a:endParaRPr lang="ru-RU" smtClean="0"/>
          </a:p>
        </p:txBody>
      </p:sp>
    </p:spTree>
  </p:cSld>
  <p:clrMapOvr>
    <a:masterClrMapping/>
  </p:clrMapOvr>
  <p:transition>
    <p:pull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flipV="1">
            <a:off x="685800" y="97134"/>
            <a:ext cx="7772400" cy="45719"/>
          </a:xfrm>
        </p:spPr>
        <p:txBody>
          <a:bodyPr>
            <a:normAutofit fontScale="90000"/>
          </a:bodyPr>
          <a:lstStyle/>
          <a:p>
            <a:endParaRPr lang="ru-RU" dirty="0"/>
          </a:p>
        </p:txBody>
      </p:sp>
      <p:sp>
        <p:nvSpPr>
          <p:cNvPr id="3" name="Подзаголовок 2"/>
          <p:cNvSpPr>
            <a:spLocks noGrp="1"/>
          </p:cNvSpPr>
          <p:nvPr>
            <p:ph type="subTitle" idx="1"/>
          </p:nvPr>
        </p:nvSpPr>
        <p:spPr>
          <a:xfrm>
            <a:off x="1043608" y="642918"/>
            <a:ext cx="7814672" cy="6000792"/>
          </a:xfrm>
        </p:spPr>
        <p:txBody>
          <a:bodyPr/>
          <a:lstStyle/>
          <a:p>
            <a:endParaRPr lang="ru-RU" dirty="0" smtClean="0"/>
          </a:p>
          <a:p>
            <a:endParaRPr lang="ru-RU" sz="7200" i="1" u="sng" dirty="0" smtClean="0">
              <a:solidFill>
                <a:srgbClr val="FF0000"/>
              </a:solidFill>
            </a:endParaRPr>
          </a:p>
          <a:p>
            <a:r>
              <a:rPr lang="ru-RU" sz="7200" i="1" u="sng" dirty="0" smtClean="0">
                <a:solidFill>
                  <a:srgbClr val="FF0000"/>
                </a:solidFill>
              </a:rPr>
              <a:t>Желаем  успехов !</a:t>
            </a:r>
            <a:endParaRPr lang="ru-RU" sz="7200" i="1" u="sng" dirty="0">
              <a:solidFill>
                <a:srgbClr val="FF0000"/>
              </a:solidFill>
            </a:endParaRPr>
          </a:p>
        </p:txBody>
      </p:sp>
    </p:spTree>
  </p:cSld>
  <p:clrMapOvr>
    <a:masterClrMapping/>
  </p:clrMapOvr>
  <p:transition>
    <p:pull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42853"/>
            <a:ext cx="7772400" cy="857255"/>
          </a:xfrm>
        </p:spPr>
        <p:txBody>
          <a:bodyPr>
            <a:normAutofit/>
          </a:bodyPr>
          <a:lstStyle/>
          <a:p>
            <a:r>
              <a:rPr lang="ru-RU" sz="3200" dirty="0" smtClean="0">
                <a:solidFill>
                  <a:srgbClr val="FF0000"/>
                </a:solidFill>
              </a:rPr>
              <a:t>Характеристика возраста</a:t>
            </a:r>
            <a:endParaRPr lang="ru-RU" sz="3200" dirty="0">
              <a:solidFill>
                <a:srgbClr val="FF0000"/>
              </a:solidFill>
            </a:endParaRPr>
          </a:p>
        </p:txBody>
      </p:sp>
      <p:sp>
        <p:nvSpPr>
          <p:cNvPr id="3" name="Подзаголовок 2"/>
          <p:cNvSpPr>
            <a:spLocks noGrp="1"/>
          </p:cNvSpPr>
          <p:nvPr>
            <p:ph type="subTitle" idx="1"/>
          </p:nvPr>
        </p:nvSpPr>
        <p:spPr>
          <a:xfrm>
            <a:off x="714348" y="1142984"/>
            <a:ext cx="7715304" cy="5357850"/>
          </a:xfrm>
        </p:spPr>
        <p:txBody>
          <a:bodyPr>
            <a:normAutofit fontScale="92500" lnSpcReduction="10000"/>
          </a:bodyPr>
          <a:lstStyle/>
          <a:p>
            <a:pPr algn="l">
              <a:buFont typeface="Wingdings" pitchFamily="2" charset="2"/>
              <a:buChar char="v"/>
            </a:pPr>
            <a:r>
              <a:rPr lang="ru-RU" sz="2400" dirty="0" smtClean="0">
                <a:solidFill>
                  <a:srgbClr val="00B050"/>
                </a:solidFill>
              </a:rPr>
              <a:t>-</a:t>
            </a:r>
            <a:r>
              <a:rPr lang="ru-RU" sz="2400" b="1" dirty="0" smtClean="0">
                <a:solidFill>
                  <a:srgbClr val="002060"/>
                </a:solidFill>
              </a:rPr>
              <a:t>Ведущее  личностное  новообразование (образ себя).</a:t>
            </a:r>
          </a:p>
          <a:p>
            <a:pPr algn="l">
              <a:buFont typeface="Wingdings" pitchFamily="2" charset="2"/>
              <a:buChar char="v"/>
            </a:pPr>
            <a:r>
              <a:rPr lang="ru-RU" sz="2400" b="1" dirty="0" smtClean="0">
                <a:solidFill>
                  <a:srgbClr val="002060"/>
                </a:solidFill>
              </a:rPr>
              <a:t>-Стремление утвердить свою самостоятельность, независимость, потребность в освобождении от  опеки и контроля.</a:t>
            </a:r>
          </a:p>
          <a:p>
            <a:pPr algn="l">
              <a:buFont typeface="Wingdings" pitchFamily="2" charset="2"/>
              <a:buChar char="v"/>
            </a:pPr>
            <a:r>
              <a:rPr lang="ru-RU" sz="2400" b="1" dirty="0" smtClean="0">
                <a:solidFill>
                  <a:srgbClr val="002060"/>
                </a:solidFill>
              </a:rPr>
              <a:t>-Постепенно происходит замена влияния семьи  влиянием сверстников.</a:t>
            </a:r>
          </a:p>
          <a:p>
            <a:pPr algn="l">
              <a:buFont typeface="Wingdings" pitchFamily="2" charset="2"/>
              <a:buChar char="v"/>
            </a:pPr>
            <a:r>
              <a:rPr lang="ru-RU" sz="2000" b="1" dirty="0" smtClean="0">
                <a:solidFill>
                  <a:srgbClr val="002060"/>
                </a:solidFill>
              </a:rPr>
              <a:t>-</a:t>
            </a:r>
            <a:r>
              <a:rPr lang="ru-RU" sz="2400" b="1" dirty="0" smtClean="0">
                <a:solidFill>
                  <a:srgbClr val="002060"/>
                </a:solidFill>
              </a:rPr>
              <a:t>Появление чувства взрослости.</a:t>
            </a:r>
          </a:p>
          <a:p>
            <a:pPr algn="l">
              <a:buFont typeface="Wingdings" pitchFamily="2" charset="2"/>
              <a:buChar char="v"/>
            </a:pPr>
            <a:r>
              <a:rPr lang="ru-RU" sz="2400" b="1" dirty="0" smtClean="0">
                <a:solidFill>
                  <a:srgbClr val="002060"/>
                </a:solidFill>
              </a:rPr>
              <a:t>-Потребность в постоянной поддержке и принятии.</a:t>
            </a:r>
          </a:p>
          <a:p>
            <a:pPr algn="l">
              <a:buFont typeface="Wingdings" pitchFamily="2" charset="2"/>
              <a:buChar char="v"/>
            </a:pPr>
            <a:r>
              <a:rPr lang="ru-RU" sz="2400" b="1" dirty="0" smtClean="0">
                <a:solidFill>
                  <a:srgbClr val="002060"/>
                </a:solidFill>
              </a:rPr>
              <a:t>-Время перехода от  мышления, основанного на оперировании  конкретными представлениями, к мышлению теоретическому, от непосредственной памяти   к  логической.</a:t>
            </a:r>
          </a:p>
          <a:p>
            <a:pPr algn="l">
              <a:buFont typeface="Wingdings" pitchFamily="2" charset="2"/>
              <a:buChar char="v"/>
            </a:pPr>
            <a:r>
              <a:rPr lang="ru-RU" sz="2400" b="1" dirty="0" smtClean="0">
                <a:solidFill>
                  <a:srgbClr val="002060"/>
                </a:solidFill>
              </a:rPr>
              <a:t>-Относительно большой  спектр форм поведения и эмоциональных состояний.</a:t>
            </a:r>
            <a:endParaRPr lang="ru-RU" sz="2400" b="1" dirty="0">
              <a:solidFill>
                <a:srgbClr val="002060"/>
              </a:solidFill>
            </a:endParaRPr>
          </a:p>
        </p:txBody>
      </p:sp>
    </p:spTree>
  </p:cSld>
  <p:clrMapOvr>
    <a:masterClrMapping/>
  </p:clrMapOvr>
  <p:transition>
    <p:pull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42853"/>
            <a:ext cx="7772400" cy="857255"/>
          </a:xfrm>
        </p:spPr>
        <p:txBody>
          <a:bodyPr>
            <a:noAutofit/>
          </a:bodyPr>
          <a:lstStyle/>
          <a:p>
            <a:r>
              <a:rPr lang="ru-RU" sz="3600" dirty="0" smtClean="0">
                <a:solidFill>
                  <a:srgbClr val="FF0000"/>
                </a:solidFill>
              </a:rPr>
              <a:t>Основные задачи в работе  с  учащимися в период адаптации</a:t>
            </a:r>
            <a:endParaRPr lang="ru-RU" sz="3600" dirty="0">
              <a:solidFill>
                <a:srgbClr val="FF0000"/>
              </a:solidFill>
            </a:endParaRPr>
          </a:p>
        </p:txBody>
      </p:sp>
      <p:sp>
        <p:nvSpPr>
          <p:cNvPr id="3" name="Подзаголовок 2"/>
          <p:cNvSpPr>
            <a:spLocks noGrp="1"/>
          </p:cNvSpPr>
          <p:nvPr>
            <p:ph type="subTitle" idx="1"/>
          </p:nvPr>
        </p:nvSpPr>
        <p:spPr>
          <a:xfrm>
            <a:off x="285720" y="1071546"/>
            <a:ext cx="8643998" cy="5643602"/>
          </a:xfrm>
        </p:spPr>
        <p:txBody>
          <a:bodyPr>
            <a:noAutofit/>
          </a:bodyPr>
          <a:lstStyle/>
          <a:p>
            <a:pPr algn="l"/>
            <a:r>
              <a:rPr lang="ru-RU" sz="2800" b="1" dirty="0" smtClean="0">
                <a:solidFill>
                  <a:srgbClr val="002060"/>
                </a:solidFill>
              </a:rPr>
              <a:t>1.Формирование представления о себе, как об умелом  человеке.</a:t>
            </a:r>
          </a:p>
          <a:p>
            <a:pPr algn="l"/>
            <a:r>
              <a:rPr lang="ru-RU" sz="2800" b="1" dirty="0" smtClean="0">
                <a:solidFill>
                  <a:srgbClr val="002060"/>
                </a:solidFill>
              </a:rPr>
              <a:t>2.Формирование умения учиться в новых условиях.</a:t>
            </a:r>
          </a:p>
          <a:p>
            <a:pPr algn="l"/>
            <a:r>
              <a:rPr lang="ru-RU" sz="2800" b="1" dirty="0" smtClean="0">
                <a:solidFill>
                  <a:srgbClr val="002060"/>
                </a:solidFill>
              </a:rPr>
              <a:t>3.Формирование умения добиваться успехов и  правильно  относиться к успехам  и  неудачам,  развитие уверенности  в себе.</a:t>
            </a:r>
          </a:p>
          <a:p>
            <a:pPr algn="l"/>
            <a:r>
              <a:rPr lang="ru-RU" sz="2800" b="1" dirty="0" smtClean="0">
                <a:solidFill>
                  <a:srgbClr val="002060"/>
                </a:solidFill>
              </a:rPr>
              <a:t>4.Развитие  навыков  сотрудничества  со сверстниками, правильно и разносторонне  сравнивать  свои результаты  с  успешностью  других.</a:t>
            </a:r>
          </a:p>
          <a:p>
            <a:pPr algn="l"/>
            <a:r>
              <a:rPr lang="ru-RU" sz="2800" b="1" dirty="0" smtClean="0">
                <a:solidFill>
                  <a:srgbClr val="002060"/>
                </a:solidFill>
              </a:rPr>
              <a:t>5.Развитие учебной мотивации, познавательной активности и формирование интересов.</a:t>
            </a:r>
          </a:p>
          <a:p>
            <a:pPr algn="l"/>
            <a:r>
              <a:rPr lang="ru-RU" sz="2800" dirty="0" smtClean="0">
                <a:solidFill>
                  <a:srgbClr val="00B050"/>
                </a:solidFill>
              </a:rPr>
              <a:t>6.Развитие ответственности  и самостоятельности.</a:t>
            </a:r>
            <a:endParaRPr lang="ru-RU" sz="2800" dirty="0">
              <a:solidFill>
                <a:srgbClr val="00B050"/>
              </a:solidFill>
            </a:endParaRPr>
          </a:p>
        </p:txBody>
      </p:sp>
    </p:spTree>
  </p:cSld>
  <p:clrMapOvr>
    <a:masterClrMapping/>
  </p:clrMapOvr>
  <p:transition>
    <p:pull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42853"/>
            <a:ext cx="7772400" cy="571504"/>
          </a:xfrm>
        </p:spPr>
        <p:txBody>
          <a:bodyPr>
            <a:normAutofit fontScale="90000"/>
          </a:bodyPr>
          <a:lstStyle/>
          <a:p>
            <a:r>
              <a:rPr lang="ru-RU" dirty="0" smtClean="0">
                <a:solidFill>
                  <a:srgbClr val="FF0000"/>
                </a:solidFill>
              </a:rPr>
              <a:t>Трудности учащихся:</a:t>
            </a:r>
            <a:endParaRPr lang="ru-RU" dirty="0">
              <a:solidFill>
                <a:srgbClr val="FF0000"/>
              </a:solidFill>
            </a:endParaRPr>
          </a:p>
        </p:txBody>
      </p:sp>
      <p:sp>
        <p:nvSpPr>
          <p:cNvPr id="3" name="Подзаголовок 2"/>
          <p:cNvSpPr>
            <a:spLocks noGrp="1"/>
          </p:cNvSpPr>
          <p:nvPr>
            <p:ph type="subTitle" idx="1"/>
          </p:nvPr>
        </p:nvSpPr>
        <p:spPr>
          <a:xfrm>
            <a:off x="285720" y="1000108"/>
            <a:ext cx="8501122" cy="5715040"/>
          </a:xfrm>
        </p:spPr>
        <p:txBody>
          <a:bodyPr>
            <a:normAutofit/>
          </a:bodyPr>
          <a:lstStyle/>
          <a:p>
            <a:pPr algn="l"/>
            <a:r>
              <a:rPr lang="ru-RU" sz="2400" b="1" dirty="0" smtClean="0">
                <a:solidFill>
                  <a:srgbClr val="002060"/>
                </a:solidFill>
              </a:rPr>
              <a:t>1.Новое здание и разные  кабинеты.</a:t>
            </a:r>
          </a:p>
          <a:p>
            <a:pPr algn="l"/>
            <a:r>
              <a:rPr lang="ru-RU" sz="2400" b="1" dirty="0" smtClean="0">
                <a:solidFill>
                  <a:srgbClr val="002060"/>
                </a:solidFill>
              </a:rPr>
              <a:t>2.Новый классный руководитель и учителя – предметники.</a:t>
            </a:r>
          </a:p>
          <a:p>
            <a:pPr algn="l"/>
            <a:r>
              <a:rPr lang="ru-RU" sz="2400" b="1" dirty="0" smtClean="0">
                <a:solidFill>
                  <a:srgbClr val="002060"/>
                </a:solidFill>
              </a:rPr>
              <a:t>3.Разные требования, стиль и методика обучения на уроках.</a:t>
            </a:r>
          </a:p>
          <a:p>
            <a:pPr algn="l"/>
            <a:r>
              <a:rPr lang="ru-RU" sz="2400" b="1" dirty="0" smtClean="0">
                <a:solidFill>
                  <a:srgbClr val="002060"/>
                </a:solidFill>
              </a:rPr>
              <a:t>4.Большой поток информации.</a:t>
            </a:r>
          </a:p>
          <a:p>
            <a:pPr algn="l"/>
            <a:r>
              <a:rPr lang="ru-RU" sz="2400" b="1" dirty="0" smtClean="0">
                <a:solidFill>
                  <a:srgbClr val="002060"/>
                </a:solidFill>
              </a:rPr>
              <a:t>5.Чувство одиночества из-за  отсутствия первой учительницы.</a:t>
            </a:r>
          </a:p>
          <a:p>
            <a:pPr algn="l"/>
            <a:r>
              <a:rPr lang="ru-RU" sz="2400" b="1" dirty="0" smtClean="0">
                <a:solidFill>
                  <a:srgbClr val="002060"/>
                </a:solidFill>
              </a:rPr>
              <a:t>6.Новые правила и нормы  поведения.</a:t>
            </a:r>
          </a:p>
          <a:p>
            <a:pPr algn="l"/>
            <a:r>
              <a:rPr lang="ru-RU" sz="2400" b="1" dirty="0" smtClean="0">
                <a:solidFill>
                  <a:srgbClr val="002060"/>
                </a:solidFill>
              </a:rPr>
              <a:t>7.Возросший темп работы, дети, не умеющие быстро писать, не успевают.</a:t>
            </a:r>
          </a:p>
          <a:p>
            <a:pPr algn="l"/>
            <a:r>
              <a:rPr lang="ru-RU" sz="2400" b="1" dirty="0" smtClean="0">
                <a:solidFill>
                  <a:srgbClr val="002060"/>
                </a:solidFill>
              </a:rPr>
              <a:t>8.Необходимость самостоятельно находить  дополнительную информацию и работать с ней.</a:t>
            </a:r>
          </a:p>
          <a:p>
            <a:pPr algn="l"/>
            <a:endParaRPr lang="ru-RU" sz="3600" dirty="0">
              <a:solidFill>
                <a:srgbClr val="002060"/>
              </a:solidFill>
            </a:endParaRPr>
          </a:p>
        </p:txBody>
      </p:sp>
      <p:sp>
        <p:nvSpPr>
          <p:cNvPr id="6" name="Улыбающееся лицо 5"/>
          <p:cNvSpPr/>
          <p:nvPr/>
        </p:nvSpPr>
        <p:spPr>
          <a:xfrm>
            <a:off x="7596336" y="5143512"/>
            <a:ext cx="1547664" cy="1500198"/>
          </a:xfrm>
          <a:prstGeom prst="smileyFac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Овал 4"/>
          <p:cNvSpPr/>
          <p:nvPr/>
        </p:nvSpPr>
        <p:spPr>
          <a:xfrm>
            <a:off x="8316416" y="5877272"/>
            <a:ext cx="72008"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ransition>
    <p:pull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Заголовок 1"/>
          <p:cNvSpPr>
            <a:spLocks noGrp="1"/>
          </p:cNvSpPr>
          <p:nvPr>
            <p:ph type="title"/>
          </p:nvPr>
        </p:nvSpPr>
        <p:spPr/>
        <p:txBody>
          <a:bodyPr/>
          <a:lstStyle/>
          <a:p>
            <a:r>
              <a:rPr lang="ru-RU" smtClean="0"/>
              <a:t>Трудности пятиклассников</a:t>
            </a:r>
          </a:p>
        </p:txBody>
      </p:sp>
      <p:sp>
        <p:nvSpPr>
          <p:cNvPr id="13315" name="Содержимое 2"/>
          <p:cNvSpPr>
            <a:spLocks noGrp="1"/>
          </p:cNvSpPr>
          <p:nvPr>
            <p:ph idx="1"/>
          </p:nvPr>
        </p:nvSpPr>
        <p:spPr/>
        <p:txBody>
          <a:bodyPr/>
          <a:lstStyle/>
          <a:p>
            <a:r>
              <a:rPr lang="ru-RU" smtClean="0"/>
              <a:t>предметы (русский язык -</a:t>
            </a:r>
            <a:r>
              <a:rPr lang="en-US" smtClean="0"/>
              <a:t>37%</a:t>
            </a:r>
            <a:r>
              <a:rPr lang="ru-RU" smtClean="0"/>
              <a:t>, история-</a:t>
            </a:r>
            <a:r>
              <a:rPr lang="en-US" smtClean="0"/>
              <a:t>18%</a:t>
            </a:r>
            <a:r>
              <a:rPr lang="ru-RU" smtClean="0"/>
              <a:t>, английский  язык</a:t>
            </a:r>
            <a:r>
              <a:rPr lang="en-US" smtClean="0"/>
              <a:t> 18%</a:t>
            </a:r>
            <a:r>
              <a:rPr lang="ru-RU" smtClean="0"/>
              <a:t>-и природоведение-</a:t>
            </a:r>
            <a:r>
              <a:rPr lang="en-US" smtClean="0"/>
              <a:t>12%</a:t>
            </a:r>
            <a:r>
              <a:rPr lang="ru-RU" smtClean="0"/>
              <a:t>)</a:t>
            </a:r>
          </a:p>
          <a:p>
            <a:endParaRPr lang="ru-RU" smtClean="0"/>
          </a:p>
          <a:p>
            <a:r>
              <a:rPr lang="ru-RU" smtClean="0"/>
              <a:t>разные учителя (темп работы, требования, новые термины)</a:t>
            </a:r>
          </a:p>
          <a:p>
            <a:endParaRPr lang="ru-RU" smtClean="0"/>
          </a:p>
        </p:txBody>
      </p:sp>
    </p:spTree>
  </p:cSld>
  <p:clrMapOvr>
    <a:masterClrMapping/>
  </p:clrMapOvr>
  <p:transition>
    <p:pull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Заголовок 1"/>
          <p:cNvSpPr>
            <a:spLocks noGrp="1"/>
          </p:cNvSpPr>
          <p:nvPr>
            <p:ph type="title"/>
          </p:nvPr>
        </p:nvSpPr>
        <p:spPr/>
        <p:txBody>
          <a:bodyPr>
            <a:normAutofit fontScale="90000"/>
          </a:bodyPr>
          <a:lstStyle/>
          <a:p>
            <a:r>
              <a:rPr lang="ru-RU" smtClean="0"/>
              <a:t>Признаки возникшей дезадаптации школьника:</a:t>
            </a:r>
            <a:br>
              <a:rPr lang="ru-RU" smtClean="0"/>
            </a:br>
            <a:endParaRPr lang="ru-RU" smtClean="0"/>
          </a:p>
        </p:txBody>
      </p:sp>
      <p:sp>
        <p:nvSpPr>
          <p:cNvPr id="16387" name="Содержимое 2"/>
          <p:cNvSpPr>
            <a:spLocks noGrp="1"/>
          </p:cNvSpPr>
          <p:nvPr>
            <p:ph idx="1"/>
          </p:nvPr>
        </p:nvSpPr>
        <p:spPr/>
        <p:txBody>
          <a:bodyPr/>
          <a:lstStyle/>
          <a:p>
            <a:r>
              <a:rPr lang="ru-RU" smtClean="0"/>
              <a:t>Усталый, утомленный внешний вид ребенка. </a:t>
            </a:r>
          </a:p>
          <a:p>
            <a:r>
              <a:rPr lang="ru-RU" smtClean="0"/>
              <a:t>Нежелание выполнять домашние задания. </a:t>
            </a:r>
          </a:p>
          <a:p>
            <a:r>
              <a:rPr lang="ru-RU" smtClean="0"/>
              <a:t>Негативные характеристики в адрес школы, учителей, одноклассников. </a:t>
            </a:r>
          </a:p>
          <a:p>
            <a:r>
              <a:rPr lang="ru-RU" smtClean="0"/>
              <a:t>Постоянные жалобы на плохое самочувствие. </a:t>
            </a:r>
          </a:p>
          <a:p>
            <a:endParaRPr lang="ru-RU" smtClean="0"/>
          </a:p>
        </p:txBody>
      </p:sp>
    </p:spTree>
  </p:cSld>
  <p:clrMapOvr>
    <a:masterClrMapping/>
  </p:clrMapOvr>
  <p:transition>
    <p:pull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p:nvPr>
        </p:nvSpPr>
        <p:spPr/>
        <p:txBody>
          <a:bodyPr/>
          <a:lstStyle/>
          <a:p>
            <a:endParaRPr lang="ru-RU" smtClean="0"/>
          </a:p>
        </p:txBody>
      </p:sp>
      <p:sp>
        <p:nvSpPr>
          <p:cNvPr id="17411" name="Содержимое 2"/>
          <p:cNvSpPr>
            <a:spLocks noGrp="1"/>
          </p:cNvSpPr>
          <p:nvPr>
            <p:ph idx="1"/>
          </p:nvPr>
        </p:nvSpPr>
        <p:spPr/>
        <p:txBody>
          <a:bodyPr/>
          <a:lstStyle/>
          <a:p>
            <a:r>
              <a:rPr lang="ru-RU" smtClean="0"/>
              <a:t>Неадекватные поведенческие реакции на замечания и реплики учителя, грубость. </a:t>
            </a:r>
          </a:p>
          <a:p>
            <a:r>
              <a:rPr lang="ru-RU" smtClean="0"/>
              <a:t>Нарушения во взаимоотношениях со сверстниками. </a:t>
            </a:r>
          </a:p>
          <a:p>
            <a:r>
              <a:rPr lang="ru-RU" smtClean="0"/>
              <a:t>Снижение успеваемости, потеря интереса к учебе. </a:t>
            </a:r>
          </a:p>
        </p:txBody>
      </p:sp>
    </p:spTree>
  </p:cSld>
  <p:clrMapOvr>
    <a:masterClrMapping/>
  </p:clrMapOvr>
  <p:transition>
    <p:pull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42910" y="142852"/>
            <a:ext cx="7772400" cy="714380"/>
          </a:xfrm>
        </p:spPr>
        <p:txBody>
          <a:bodyPr>
            <a:noAutofit/>
          </a:bodyPr>
          <a:lstStyle/>
          <a:p>
            <a:r>
              <a:rPr lang="ru-RU" sz="3600" dirty="0" smtClean="0">
                <a:solidFill>
                  <a:srgbClr val="FF0000"/>
                </a:solidFill>
              </a:rPr>
              <a:t>Новые условия ,влияющие на изменения поведения учащихся:</a:t>
            </a:r>
            <a:endParaRPr lang="ru-RU" sz="3600" dirty="0">
              <a:solidFill>
                <a:srgbClr val="FF0000"/>
              </a:solidFill>
            </a:endParaRPr>
          </a:p>
        </p:txBody>
      </p:sp>
      <p:sp>
        <p:nvSpPr>
          <p:cNvPr id="3" name="Подзаголовок 2"/>
          <p:cNvSpPr>
            <a:spLocks noGrp="1"/>
          </p:cNvSpPr>
          <p:nvPr>
            <p:ph type="subTitle" idx="1"/>
          </p:nvPr>
        </p:nvSpPr>
        <p:spPr>
          <a:xfrm>
            <a:off x="500002" y="1142984"/>
            <a:ext cx="8358278" cy="5214974"/>
          </a:xfrm>
        </p:spPr>
        <p:txBody>
          <a:bodyPr>
            <a:noAutofit/>
          </a:bodyPr>
          <a:lstStyle/>
          <a:p>
            <a:pPr algn="l"/>
            <a:endParaRPr lang="ru-RU" sz="2800" dirty="0" smtClean="0">
              <a:solidFill>
                <a:srgbClr val="00B050"/>
              </a:solidFill>
            </a:endParaRPr>
          </a:p>
          <a:p>
            <a:pPr algn="l"/>
            <a:r>
              <a:rPr lang="ru-RU" sz="2800" b="1" dirty="0" smtClean="0">
                <a:solidFill>
                  <a:srgbClr val="002060"/>
                </a:solidFill>
              </a:rPr>
              <a:t>1.Возрастает тревожность.</a:t>
            </a:r>
          </a:p>
          <a:p>
            <a:pPr algn="l"/>
            <a:r>
              <a:rPr lang="ru-RU" sz="2800" b="1" dirty="0" smtClean="0">
                <a:solidFill>
                  <a:srgbClr val="002060"/>
                </a:solidFill>
              </a:rPr>
              <a:t>2.Снижается работоспособность.</a:t>
            </a:r>
          </a:p>
          <a:p>
            <a:pPr algn="l"/>
            <a:r>
              <a:rPr lang="ru-RU" sz="2800" b="1" dirty="0" smtClean="0">
                <a:solidFill>
                  <a:srgbClr val="002060"/>
                </a:solidFill>
              </a:rPr>
              <a:t>3.Повышается робость или напротив «развязность».</a:t>
            </a:r>
          </a:p>
          <a:p>
            <a:pPr algn="l"/>
            <a:r>
              <a:rPr lang="ru-RU" sz="2800" b="1" dirty="0" smtClean="0">
                <a:solidFill>
                  <a:srgbClr val="002060"/>
                </a:solidFill>
              </a:rPr>
              <a:t>4.Проявляется  неорганизованность  и забывчивость.</a:t>
            </a:r>
          </a:p>
          <a:p>
            <a:pPr algn="l"/>
            <a:r>
              <a:rPr lang="ru-RU" sz="2800" b="1" dirty="0" smtClean="0">
                <a:solidFill>
                  <a:srgbClr val="002060"/>
                </a:solidFill>
              </a:rPr>
              <a:t>5.Заболевания носят  психосоматический характер.</a:t>
            </a:r>
          </a:p>
          <a:p>
            <a:pPr algn="l"/>
            <a:r>
              <a:rPr lang="ru-RU" sz="2800" b="1" dirty="0" smtClean="0">
                <a:solidFill>
                  <a:srgbClr val="002060"/>
                </a:solidFill>
              </a:rPr>
              <a:t>6.Появляется  чувства  страха и неуверенности в  ситуации  несоответствия  прежним достижениям  или  ожиданиям  родителей.</a:t>
            </a:r>
            <a:endParaRPr lang="ru-RU" sz="2800" b="1" dirty="0">
              <a:solidFill>
                <a:srgbClr val="002060"/>
              </a:solidFill>
            </a:endParaRPr>
          </a:p>
        </p:txBody>
      </p:sp>
    </p:spTree>
  </p:cSld>
  <p:clrMapOvr>
    <a:masterClrMapping/>
  </p:clrMapOvr>
  <p:transition>
    <p:pull dir="r"/>
  </p:transition>
  <p:timing>
    <p:tnLst>
      <p:par>
        <p:cTn id="1" dur="indefinite" restart="never" nodeType="tmRoot"/>
      </p:par>
    </p:tnLst>
  </p:timing>
</p:sld>
</file>

<file path=ppt/theme/theme1.xml><?xml version="1.0" encoding="utf-8"?>
<a:theme xmlns:a="http://schemas.openxmlformats.org/drawingml/2006/main" name="Тема Office">
  <a:themeElements>
    <a:clrScheme name="Серая">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Стандартная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449</TotalTime>
  <Words>1439</Words>
  <Application>Microsoft Office PowerPoint</Application>
  <PresentationFormat>Экран (4:3)</PresentationFormat>
  <Paragraphs>214</Paragraphs>
  <Slides>26</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Тема Office</vt:lpstr>
      <vt:lpstr>Адаптация учащихся  5-х классов. 2018-2019г.</vt:lpstr>
      <vt:lpstr>Возрастные особенности младшего подростка:</vt:lpstr>
      <vt:lpstr>Характеристика возраста</vt:lpstr>
      <vt:lpstr>Основные задачи в работе  с  учащимися в период адаптации</vt:lpstr>
      <vt:lpstr>Трудности учащихся:</vt:lpstr>
      <vt:lpstr>Трудности пятиклассников</vt:lpstr>
      <vt:lpstr>Признаки возникшей дезадаптации школьника: </vt:lpstr>
      <vt:lpstr>Слайд 8</vt:lpstr>
      <vt:lpstr>Новые условия ,влияющие на изменения поведения учащихся:</vt:lpstr>
      <vt:lpstr>Слайд 10</vt:lpstr>
      <vt:lpstr>Слайд 11</vt:lpstr>
      <vt:lpstr>Уровень  мотивации октябрь 2018-2019 г.</vt:lpstr>
      <vt:lpstr>Уровень  удовлетворенности школьным обучением октябрь 2018-2019 г.</vt:lpstr>
      <vt:lpstr>Психологический  климат  (октябрь 2018 г.)</vt:lpstr>
      <vt:lpstr>Тревожность-73 учащихся:</vt:lpstr>
      <vt:lpstr>Опросник «Чувства в школе»</vt:lpstr>
      <vt:lpstr>Были посещены уроки:</vt:lpstr>
      <vt:lpstr>Рекомендации</vt:lpstr>
      <vt:lpstr>Слайд 19</vt:lpstr>
      <vt:lpstr>Слайд 20</vt:lpstr>
      <vt:lpstr>Слайд 21</vt:lpstr>
      <vt:lpstr>Рекомендации </vt:lpstr>
      <vt:lpstr>Слайд 23</vt:lpstr>
      <vt:lpstr>Слайд 24</vt:lpstr>
      <vt:lpstr>Слайд 25</vt:lpstr>
      <vt:lpstr>Слайд 26</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Адаптация учащихся  5-х классов 2014-2015 учебный год</dc:title>
  <dc:creator>Владелец</dc:creator>
  <cp:lastModifiedBy>Учитель</cp:lastModifiedBy>
  <cp:revision>76</cp:revision>
  <dcterms:created xsi:type="dcterms:W3CDTF">2014-11-04T10:35:58Z</dcterms:created>
  <dcterms:modified xsi:type="dcterms:W3CDTF">2018-11-20T06:57:01Z</dcterms:modified>
</cp:coreProperties>
</file>